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80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4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  <p:sldId id="320" r:id="rId69"/>
    <p:sldId id="321" r:id="rId70"/>
    <p:sldId id="322" r:id="rId71"/>
    <p:sldId id="323" r:id="rId72"/>
    <p:sldId id="324" r:id="rId73"/>
    <p:sldId id="325" r:id="rId74"/>
    <p:sldId id="326" r:id="rId75"/>
    <p:sldId id="327" r:id="rId76"/>
    <p:sldId id="328" r:id="rId77"/>
    <p:sldId id="329" r:id="rId78"/>
    <p:sldId id="330" r:id="rId79"/>
    <p:sldId id="331" r:id="rId80"/>
    <p:sldId id="332" r:id="rId81"/>
    <p:sldId id="333" r:id="rId82"/>
    <p:sldId id="334" r:id="rId83"/>
    <p:sldId id="335" r:id="rId84"/>
    <p:sldId id="336" r:id="rId85"/>
    <p:sldId id="337" r:id="rId86"/>
    <p:sldId id="338" r:id="rId87"/>
    <p:sldId id="339" r:id="rId88"/>
  </p:sldIdLst>
  <p:sldSz cy="5143500" cx="9144000"/>
  <p:notesSz cx="6858000" cy="9144000"/>
  <p:embeddedFontLst>
    <p:embeddedFont>
      <p:font typeface="Helvetica Neue"/>
      <p:regular r:id="rId89"/>
      <p:bold r:id="rId90"/>
      <p:italic r:id="rId91"/>
      <p:boldItalic r:id="rId9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84" Type="http://schemas.openxmlformats.org/officeDocument/2006/relationships/slide" Target="slides/slide80.xml"/><Relationship Id="rId83" Type="http://schemas.openxmlformats.org/officeDocument/2006/relationships/slide" Target="slides/slide79.xml"/><Relationship Id="rId42" Type="http://schemas.openxmlformats.org/officeDocument/2006/relationships/slide" Target="slides/slide38.xml"/><Relationship Id="rId86" Type="http://schemas.openxmlformats.org/officeDocument/2006/relationships/slide" Target="slides/slide82.xml"/><Relationship Id="rId41" Type="http://schemas.openxmlformats.org/officeDocument/2006/relationships/slide" Target="slides/slide37.xml"/><Relationship Id="rId85" Type="http://schemas.openxmlformats.org/officeDocument/2006/relationships/slide" Target="slides/slide81.xml"/><Relationship Id="rId44" Type="http://schemas.openxmlformats.org/officeDocument/2006/relationships/slide" Target="slides/slide40.xml"/><Relationship Id="rId88" Type="http://schemas.openxmlformats.org/officeDocument/2006/relationships/slide" Target="slides/slide84.xml"/><Relationship Id="rId43" Type="http://schemas.openxmlformats.org/officeDocument/2006/relationships/slide" Target="slides/slide39.xml"/><Relationship Id="rId87" Type="http://schemas.openxmlformats.org/officeDocument/2006/relationships/slide" Target="slides/slide83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89" Type="http://schemas.openxmlformats.org/officeDocument/2006/relationships/font" Target="fonts/HelveticaNeue-regular.fntdata"/><Relationship Id="rId80" Type="http://schemas.openxmlformats.org/officeDocument/2006/relationships/slide" Target="slides/slide76.xml"/><Relationship Id="rId82" Type="http://schemas.openxmlformats.org/officeDocument/2006/relationships/slide" Target="slides/slide78.xml"/><Relationship Id="rId81" Type="http://schemas.openxmlformats.org/officeDocument/2006/relationships/slide" Target="slides/slide77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73" Type="http://schemas.openxmlformats.org/officeDocument/2006/relationships/slide" Target="slides/slide69.xml"/><Relationship Id="rId72" Type="http://schemas.openxmlformats.org/officeDocument/2006/relationships/slide" Target="slides/slide68.xml"/><Relationship Id="rId31" Type="http://schemas.openxmlformats.org/officeDocument/2006/relationships/slide" Target="slides/slide27.xml"/><Relationship Id="rId75" Type="http://schemas.openxmlformats.org/officeDocument/2006/relationships/slide" Target="slides/slide71.xml"/><Relationship Id="rId30" Type="http://schemas.openxmlformats.org/officeDocument/2006/relationships/slide" Target="slides/slide26.xml"/><Relationship Id="rId74" Type="http://schemas.openxmlformats.org/officeDocument/2006/relationships/slide" Target="slides/slide70.xml"/><Relationship Id="rId33" Type="http://schemas.openxmlformats.org/officeDocument/2006/relationships/slide" Target="slides/slide29.xml"/><Relationship Id="rId77" Type="http://schemas.openxmlformats.org/officeDocument/2006/relationships/slide" Target="slides/slide73.xml"/><Relationship Id="rId32" Type="http://schemas.openxmlformats.org/officeDocument/2006/relationships/slide" Target="slides/slide28.xml"/><Relationship Id="rId76" Type="http://schemas.openxmlformats.org/officeDocument/2006/relationships/slide" Target="slides/slide72.xml"/><Relationship Id="rId35" Type="http://schemas.openxmlformats.org/officeDocument/2006/relationships/slide" Target="slides/slide31.xml"/><Relationship Id="rId79" Type="http://schemas.openxmlformats.org/officeDocument/2006/relationships/slide" Target="slides/slide75.xml"/><Relationship Id="rId34" Type="http://schemas.openxmlformats.org/officeDocument/2006/relationships/slide" Target="slides/slide30.xml"/><Relationship Id="rId78" Type="http://schemas.openxmlformats.org/officeDocument/2006/relationships/slide" Target="slides/slide74.xml"/><Relationship Id="rId71" Type="http://schemas.openxmlformats.org/officeDocument/2006/relationships/slide" Target="slides/slide67.xml"/><Relationship Id="rId70" Type="http://schemas.openxmlformats.org/officeDocument/2006/relationships/slide" Target="slides/slide66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62" Type="http://schemas.openxmlformats.org/officeDocument/2006/relationships/slide" Target="slides/slide58.xml"/><Relationship Id="rId61" Type="http://schemas.openxmlformats.org/officeDocument/2006/relationships/slide" Target="slides/slide57.xml"/><Relationship Id="rId20" Type="http://schemas.openxmlformats.org/officeDocument/2006/relationships/slide" Target="slides/slide16.xml"/><Relationship Id="rId64" Type="http://schemas.openxmlformats.org/officeDocument/2006/relationships/slide" Target="slides/slide60.xml"/><Relationship Id="rId63" Type="http://schemas.openxmlformats.org/officeDocument/2006/relationships/slide" Target="slides/slide59.xml"/><Relationship Id="rId22" Type="http://schemas.openxmlformats.org/officeDocument/2006/relationships/slide" Target="slides/slide18.xml"/><Relationship Id="rId66" Type="http://schemas.openxmlformats.org/officeDocument/2006/relationships/slide" Target="slides/slide62.xml"/><Relationship Id="rId21" Type="http://schemas.openxmlformats.org/officeDocument/2006/relationships/slide" Target="slides/slide17.xml"/><Relationship Id="rId65" Type="http://schemas.openxmlformats.org/officeDocument/2006/relationships/slide" Target="slides/slide61.xml"/><Relationship Id="rId24" Type="http://schemas.openxmlformats.org/officeDocument/2006/relationships/slide" Target="slides/slide20.xml"/><Relationship Id="rId68" Type="http://schemas.openxmlformats.org/officeDocument/2006/relationships/slide" Target="slides/slide64.xml"/><Relationship Id="rId23" Type="http://schemas.openxmlformats.org/officeDocument/2006/relationships/slide" Target="slides/slide19.xml"/><Relationship Id="rId67" Type="http://schemas.openxmlformats.org/officeDocument/2006/relationships/slide" Target="slides/slide63.xml"/><Relationship Id="rId60" Type="http://schemas.openxmlformats.org/officeDocument/2006/relationships/slide" Target="slides/slide56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69" Type="http://schemas.openxmlformats.org/officeDocument/2006/relationships/slide" Target="slides/slide6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11" Type="http://schemas.openxmlformats.org/officeDocument/2006/relationships/slide" Target="slides/slide7.xml"/><Relationship Id="rId55" Type="http://schemas.openxmlformats.org/officeDocument/2006/relationships/slide" Target="slides/slide51.xml"/><Relationship Id="rId10" Type="http://schemas.openxmlformats.org/officeDocument/2006/relationships/slide" Target="slides/slide6.xml"/><Relationship Id="rId54" Type="http://schemas.openxmlformats.org/officeDocument/2006/relationships/slide" Target="slides/slide50.xml"/><Relationship Id="rId13" Type="http://schemas.openxmlformats.org/officeDocument/2006/relationships/slide" Target="slides/slide9.xml"/><Relationship Id="rId57" Type="http://schemas.openxmlformats.org/officeDocument/2006/relationships/slide" Target="slides/slide53.xml"/><Relationship Id="rId12" Type="http://schemas.openxmlformats.org/officeDocument/2006/relationships/slide" Target="slides/slide8.xml"/><Relationship Id="rId56" Type="http://schemas.openxmlformats.org/officeDocument/2006/relationships/slide" Target="slides/slide52.xml"/><Relationship Id="rId91" Type="http://schemas.openxmlformats.org/officeDocument/2006/relationships/font" Target="fonts/HelveticaNeue-italic.fntdata"/><Relationship Id="rId90" Type="http://schemas.openxmlformats.org/officeDocument/2006/relationships/font" Target="fonts/HelveticaNeue-bold.fntdata"/><Relationship Id="rId92" Type="http://schemas.openxmlformats.org/officeDocument/2006/relationships/font" Target="fonts/HelveticaNeue-boldItalic.fntdata"/><Relationship Id="rId15" Type="http://schemas.openxmlformats.org/officeDocument/2006/relationships/slide" Target="slides/slide11.xml"/><Relationship Id="rId59" Type="http://schemas.openxmlformats.org/officeDocument/2006/relationships/slide" Target="slides/slide55.xml"/><Relationship Id="rId14" Type="http://schemas.openxmlformats.org/officeDocument/2006/relationships/slide" Target="slides/slide10.xml"/><Relationship Id="rId58" Type="http://schemas.openxmlformats.org/officeDocument/2006/relationships/slide" Target="slides/slide5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" name="Shape 3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Shape 15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Shape 17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Shape 19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Shape 21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Shape 23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Shape 26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Shape 28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hape 303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Shape 30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Shape 32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Shape 344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Shape 34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" name="Shape 4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Shape 369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Shape 37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Shape 389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Shape 39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Shape 411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Shape 41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Shape 424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Shape 42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Shape 440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Shape 44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Shape 459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Shape 46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Shape 481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Shape 48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Shape 506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Shape 50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Shape 533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Shape 53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Shape 554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Shape 55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" name="Shape 4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Shape 577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8" name="Shape 57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Shape 60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Shape 60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Shape 627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8" name="Shape 62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Shape 651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Shape 65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Shape 675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6" name="Shape 67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Shape 698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Shape 69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Shape 721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2" name="Shape 72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Shape 743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4" name="Shape 74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Shape 765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6" name="Shape 76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Shape 786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7" name="Shape 78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Shape 6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5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Shape 806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7" name="Shape 80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Shape 82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3" name="Shape 82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6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Shape 837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8" name="Shape 83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Shape 849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0" name="Shape 85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Shape 864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5" name="Shape 86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Shape 87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3" name="Shape 87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0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Shape 891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2" name="Shape 89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9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Shape 900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1" name="Shape 90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8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Shape 919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0" name="Shape 92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4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Shape 935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6" name="Shape 93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Shape 7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2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Shape 943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4" name="Shape 94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5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Shape 956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7" name="Shape 95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Shape 973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4" name="Shape 97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0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Shape 981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2" name="Shape 98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4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Shape 995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6" name="Shape 99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Shape 1019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0" name="Shape 102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9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Shape 1040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1" name="Shape 104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4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Shape 1065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6" name="Shape 106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Shape 109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3" name="Shape 109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6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7" name="Shape 1117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8" name="Shape 111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Shape 8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0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Shape 1131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2" name="Shape 113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6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" name="Shape 1137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8" name="Shape 113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2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Shape 1143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4" name="Shape 114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0" name="Shape 1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1" name="Shape 1151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2" name="Shape 115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Shape 1161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2" name="Shape 116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2" name="Shape 1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3" name="Shape 1183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4" name="Shape 118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Shape 1206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7" name="Shape 120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Shape 1217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8" name="Shape 121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Shape 1225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6" name="Shape 122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Shape 123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3" name="Shape 123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Shape 10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Shape 1238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9" name="Shape 123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Shape 1244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5" name="Shape 124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Shape 1250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1" name="Shape 125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7" name="Shape 1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8" name="Shape 1258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9" name="Shape 125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Shape 1269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0" name="Shape 127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7" name="Shape 1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8" name="Shape 1278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9" name="Shape 127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5" name="Shape 1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6" name="Shape 1286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7" name="Shape 128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5" name="Shape 1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6" name="Shape 1306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7" name="Shape 130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Shape 1320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1" name="Shape 132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7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Shape 1328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9" name="Shape 132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Shape 12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5" name="Shape 1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6" name="Shape 1336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7" name="Shape 133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4" name="Shape 1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5" name="Shape 1345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6" name="Shape 134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2" name="Shape 1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3" name="Shape 1353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4" name="Shape 135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8" name="Shape 1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9" name="Shape 1359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0" name="Shape 136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4" name="Shape 1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5" name="Shape 1365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6" name="Shape 136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/>
          <p:nvPr/>
        </p:nvSpPr>
        <p:spPr>
          <a:xfrm>
            <a:off x="0" y="4624125"/>
            <a:ext cx="9144000" cy="529200"/>
          </a:xfrm>
          <a:prstGeom prst="rect">
            <a:avLst/>
          </a:prstGeom>
          <a:solidFill>
            <a:srgbClr val="8C1515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" name="Shape 14"/>
          <p:cNvSpPr txBox="1"/>
          <p:nvPr/>
        </p:nvSpPr>
        <p:spPr>
          <a:xfrm>
            <a:off x="72200" y="4624125"/>
            <a:ext cx="5250900" cy="5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>
                <a:solidFill>
                  <a:srgbClr val="FFFFFF"/>
                </a:solidFill>
              </a:rPr>
              <a:t>Fei-Fei Li &amp; Andrej Karpathy &amp; Justin Johnson</a:t>
            </a:r>
          </a:p>
        </p:txBody>
      </p:sp>
      <p:sp>
        <p:nvSpPr>
          <p:cNvPr id="15" name="Shape 15"/>
          <p:cNvSpPr txBox="1"/>
          <p:nvPr/>
        </p:nvSpPr>
        <p:spPr>
          <a:xfrm>
            <a:off x="5326100" y="4617975"/>
            <a:ext cx="3501299" cy="5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>
                <a:solidFill>
                  <a:srgbClr val="FFFFFF"/>
                </a:solidFill>
              </a:rPr>
              <a:t>Lecture 4 -</a:t>
            </a:r>
          </a:p>
        </p:txBody>
      </p:sp>
      <p:sp>
        <p:nvSpPr>
          <p:cNvPr id="16" name="Shape 16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z="2000">
                <a:solidFill>
                  <a:srgbClr val="FFFFFF"/>
                </a:solidFill>
              </a:rPr>
              <a:t>‹#›</a:t>
            </a:fld>
          </a:p>
        </p:txBody>
      </p:sp>
      <p:sp>
        <p:nvSpPr>
          <p:cNvPr id="17" name="Shape 17"/>
          <p:cNvSpPr txBox="1"/>
          <p:nvPr/>
        </p:nvSpPr>
        <p:spPr>
          <a:xfrm>
            <a:off x="7535900" y="4617975"/>
            <a:ext cx="3501299" cy="5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>
                <a:solidFill>
                  <a:srgbClr val="FFFFFF"/>
                </a:solidFill>
              </a:rPr>
              <a:t>13 Jan 2016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and 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0" name="Shape 20"/>
          <p:cNvSpPr txBox="1"/>
          <p:nvPr>
            <p:ph idx="1" type="body"/>
          </p:nvPr>
        </p:nvSpPr>
        <p:spPr>
          <a:xfrm>
            <a:off x="457200" y="1200150"/>
            <a:ext cx="8229600" cy="3725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1" name="Shape 21"/>
          <p:cNvSpPr txBox="1"/>
          <p:nvPr>
            <p:ph idx="12" type="sldNum"/>
          </p:nvPr>
        </p:nvSpPr>
        <p:spPr>
          <a:xfrm>
            <a:off x="8556791" y="4749850"/>
            <a:ext cx="548699" cy="393524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and two columns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4" name="Shape 24"/>
          <p:cNvSpPr txBox="1"/>
          <p:nvPr>
            <p:ph idx="1" type="body"/>
          </p:nvPr>
        </p:nvSpPr>
        <p:spPr>
          <a:xfrm>
            <a:off x="457200" y="1200150"/>
            <a:ext cx="3994525" cy="3725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5" name="Shape 25"/>
          <p:cNvSpPr txBox="1"/>
          <p:nvPr>
            <p:ph idx="2" type="body"/>
          </p:nvPr>
        </p:nvSpPr>
        <p:spPr>
          <a:xfrm>
            <a:off x="4692273" y="1200150"/>
            <a:ext cx="3994525" cy="3725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6" name="Shape 26"/>
          <p:cNvSpPr txBox="1"/>
          <p:nvPr>
            <p:ph idx="12" type="sldNum"/>
          </p:nvPr>
        </p:nvSpPr>
        <p:spPr>
          <a:xfrm>
            <a:off x="8556791" y="4749850"/>
            <a:ext cx="548699" cy="393524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9" name="Shape 29"/>
          <p:cNvSpPr txBox="1"/>
          <p:nvPr>
            <p:ph idx="12" type="sldNum"/>
          </p:nvPr>
        </p:nvSpPr>
        <p:spPr>
          <a:xfrm>
            <a:off x="8556791" y="4749850"/>
            <a:ext cx="548699" cy="393524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/>
          <p:nvPr>
            <p:ph idx="1" type="body"/>
          </p:nvPr>
        </p:nvSpPr>
        <p:spPr>
          <a:xfrm>
            <a:off x="457200" y="4406309"/>
            <a:ext cx="8229600" cy="519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algn="ctr">
              <a:spcBef>
                <a:spcPts val="360"/>
              </a:spcBef>
              <a:buSzPct val="100000"/>
              <a:buNone/>
              <a:defRPr sz="1800"/>
            </a:lvl1pPr>
          </a:lstStyle>
          <a:p/>
        </p:txBody>
      </p:sp>
      <p:sp>
        <p:nvSpPr>
          <p:cNvPr id="32" name="Shape 32"/>
          <p:cNvSpPr txBox="1"/>
          <p:nvPr>
            <p:ph idx="12" type="sldNum"/>
          </p:nvPr>
        </p:nvSpPr>
        <p:spPr>
          <a:xfrm>
            <a:off x="8556791" y="4749850"/>
            <a:ext cx="548699" cy="393524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/>
          <p:nvPr>
            <p:ph idx="12" type="sldNum"/>
          </p:nvPr>
        </p:nvSpPr>
        <p:spPr>
          <a:xfrm>
            <a:off x="8556791" y="4749850"/>
            <a:ext cx="548699" cy="393524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idx="12" type="sldNum"/>
          </p:nvPr>
        </p:nvSpPr>
        <p:spPr>
          <a:xfrm>
            <a:off x="8556791" y="4749850"/>
            <a:ext cx="548699" cy="39352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300">
                <a:solidFill>
                  <a:schemeClr val="dk1"/>
                </a:solidFill>
              </a:rPr>
              <a:t>‹#›</a:t>
            </a:fld>
          </a:p>
        </p:txBody>
      </p:sp>
      <p:sp>
        <p:nvSpPr>
          <p:cNvPr id="7" name="Shape 7"/>
          <p:cNvSpPr/>
          <p:nvPr/>
        </p:nvSpPr>
        <p:spPr>
          <a:xfrm>
            <a:off x="0" y="4624125"/>
            <a:ext cx="9144000" cy="529200"/>
          </a:xfrm>
          <a:prstGeom prst="rect">
            <a:avLst/>
          </a:prstGeom>
          <a:solidFill>
            <a:srgbClr val="8C1515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" name="Shape 8"/>
          <p:cNvSpPr txBox="1"/>
          <p:nvPr/>
        </p:nvSpPr>
        <p:spPr>
          <a:xfrm>
            <a:off x="5326100" y="4617975"/>
            <a:ext cx="3501299" cy="5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>
                <a:solidFill>
                  <a:srgbClr val="FFFFFF"/>
                </a:solidFill>
              </a:rPr>
              <a:t>Lecture 4 -</a:t>
            </a:r>
          </a:p>
        </p:txBody>
      </p:sp>
      <p:sp>
        <p:nvSpPr>
          <p:cNvPr id="9" name="Shape 9"/>
          <p:cNvSpPr txBox="1"/>
          <p:nvPr>
            <p:ph idx="2" type="sldNum"/>
          </p:nvPr>
        </p:nvSpPr>
        <p:spPr>
          <a:xfrm>
            <a:off x="6655689" y="4667850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z="2000">
                <a:solidFill>
                  <a:srgbClr val="FFFFFF"/>
                </a:solidFill>
              </a:rPr>
              <a:t>‹#›</a:t>
            </a:fld>
          </a:p>
        </p:txBody>
      </p:sp>
      <p:sp>
        <p:nvSpPr>
          <p:cNvPr id="10" name="Shape 10"/>
          <p:cNvSpPr txBox="1"/>
          <p:nvPr/>
        </p:nvSpPr>
        <p:spPr>
          <a:xfrm>
            <a:off x="7535900" y="4617975"/>
            <a:ext cx="3501299" cy="5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>
                <a:solidFill>
                  <a:srgbClr val="FFFFFF"/>
                </a:solidFill>
              </a:rPr>
              <a:t>13 Jan 2016</a:t>
            </a:r>
          </a:p>
        </p:txBody>
      </p:sp>
      <p:sp>
        <p:nvSpPr>
          <p:cNvPr id="11" name="Shape 11"/>
          <p:cNvSpPr txBox="1"/>
          <p:nvPr/>
        </p:nvSpPr>
        <p:spPr>
          <a:xfrm>
            <a:off x="72200" y="4624125"/>
            <a:ext cx="5250900" cy="5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FFFFFF"/>
                </a:solidFill>
              </a:rPr>
              <a:t>Fei-Fei Li &amp; Andrej Karpathy &amp; Justin Johnson</a:t>
            </a: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png"/><Relationship Id="rId4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png"/><Relationship Id="rId4" Type="http://schemas.openxmlformats.org/officeDocument/2006/relationships/image" Target="../media/image15.png"/><Relationship Id="rId9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6.png"/><Relationship Id="rId7" Type="http://schemas.openxmlformats.org/officeDocument/2006/relationships/image" Target="../media/image21.png"/><Relationship Id="rId8" Type="http://schemas.openxmlformats.org/officeDocument/2006/relationships/image" Target="../media/image2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9.png"/><Relationship Id="rId4" Type="http://schemas.openxmlformats.org/officeDocument/2006/relationships/image" Target="../media/image15.png"/><Relationship Id="rId10" Type="http://schemas.openxmlformats.org/officeDocument/2006/relationships/image" Target="../media/image23.png"/><Relationship Id="rId9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6.png"/><Relationship Id="rId7" Type="http://schemas.openxmlformats.org/officeDocument/2006/relationships/image" Target="../media/image21.png"/><Relationship Id="rId8" Type="http://schemas.openxmlformats.org/officeDocument/2006/relationships/image" Target="../media/image2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.png"/><Relationship Id="rId4" Type="http://schemas.openxmlformats.org/officeDocument/2006/relationships/image" Target="../media/image15.png"/><Relationship Id="rId10" Type="http://schemas.openxmlformats.org/officeDocument/2006/relationships/image" Target="../media/image23.png"/><Relationship Id="rId9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6.png"/><Relationship Id="rId7" Type="http://schemas.openxmlformats.org/officeDocument/2006/relationships/image" Target="../media/image21.png"/><Relationship Id="rId8" Type="http://schemas.openxmlformats.org/officeDocument/2006/relationships/image" Target="../media/image2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png"/><Relationship Id="rId4" Type="http://schemas.openxmlformats.org/officeDocument/2006/relationships/image" Target="../media/image15.png"/><Relationship Id="rId9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6.png"/><Relationship Id="rId7" Type="http://schemas.openxmlformats.org/officeDocument/2006/relationships/image" Target="../media/image21.png"/><Relationship Id="rId8" Type="http://schemas.openxmlformats.org/officeDocument/2006/relationships/image" Target="../media/image2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9.png"/><Relationship Id="rId4" Type="http://schemas.openxmlformats.org/officeDocument/2006/relationships/image" Target="../media/image15.png"/><Relationship Id="rId9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6.png"/><Relationship Id="rId7" Type="http://schemas.openxmlformats.org/officeDocument/2006/relationships/image" Target="../media/image21.png"/><Relationship Id="rId8" Type="http://schemas.openxmlformats.org/officeDocument/2006/relationships/image" Target="../media/image2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9.png"/><Relationship Id="rId4" Type="http://schemas.openxmlformats.org/officeDocument/2006/relationships/image" Target="../media/image15.png"/><Relationship Id="rId10" Type="http://schemas.openxmlformats.org/officeDocument/2006/relationships/image" Target="../media/image22.png"/><Relationship Id="rId9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6.png"/><Relationship Id="rId7" Type="http://schemas.openxmlformats.org/officeDocument/2006/relationships/image" Target="../media/image21.png"/><Relationship Id="rId8" Type="http://schemas.openxmlformats.org/officeDocument/2006/relationships/image" Target="../media/image2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9.png"/><Relationship Id="rId4" Type="http://schemas.openxmlformats.org/officeDocument/2006/relationships/image" Target="../media/image15.png"/><Relationship Id="rId10" Type="http://schemas.openxmlformats.org/officeDocument/2006/relationships/image" Target="../media/image22.png"/><Relationship Id="rId9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6.png"/><Relationship Id="rId7" Type="http://schemas.openxmlformats.org/officeDocument/2006/relationships/image" Target="../media/image21.png"/><Relationship Id="rId8" Type="http://schemas.openxmlformats.org/officeDocument/2006/relationships/image" Target="../media/image2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9.png"/><Relationship Id="rId4" Type="http://schemas.openxmlformats.org/officeDocument/2006/relationships/image" Target="../media/image15.png"/><Relationship Id="rId9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6.png"/><Relationship Id="rId7" Type="http://schemas.openxmlformats.org/officeDocument/2006/relationships/image" Target="../media/image21.png"/><Relationship Id="rId8" Type="http://schemas.openxmlformats.org/officeDocument/2006/relationships/image" Target="../media/image2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9.png"/><Relationship Id="rId4" Type="http://schemas.openxmlformats.org/officeDocument/2006/relationships/image" Target="../media/image15.png"/><Relationship Id="rId10" Type="http://schemas.openxmlformats.org/officeDocument/2006/relationships/image" Target="../media/image26.png"/><Relationship Id="rId9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6.png"/><Relationship Id="rId7" Type="http://schemas.openxmlformats.org/officeDocument/2006/relationships/image" Target="../media/image21.png"/><Relationship Id="rId8" Type="http://schemas.openxmlformats.org/officeDocument/2006/relationships/image" Target="../media/image2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9.png"/><Relationship Id="rId4" Type="http://schemas.openxmlformats.org/officeDocument/2006/relationships/image" Target="../media/image15.png"/><Relationship Id="rId9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6.png"/><Relationship Id="rId7" Type="http://schemas.openxmlformats.org/officeDocument/2006/relationships/image" Target="../media/image21.png"/><Relationship Id="rId8" Type="http://schemas.openxmlformats.org/officeDocument/2006/relationships/image" Target="../media/image2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9.png"/><Relationship Id="rId4" Type="http://schemas.openxmlformats.org/officeDocument/2006/relationships/image" Target="../media/image15.png"/><Relationship Id="rId10" Type="http://schemas.openxmlformats.org/officeDocument/2006/relationships/image" Target="../media/image26.png"/><Relationship Id="rId9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6.png"/><Relationship Id="rId7" Type="http://schemas.openxmlformats.org/officeDocument/2006/relationships/image" Target="../media/image21.png"/><Relationship Id="rId8" Type="http://schemas.openxmlformats.org/officeDocument/2006/relationships/image" Target="../media/image2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4.png"/><Relationship Id="rId4" Type="http://schemas.openxmlformats.org/officeDocument/2006/relationships/image" Target="../media/image27.png"/><Relationship Id="rId5" Type="http://schemas.openxmlformats.org/officeDocument/2006/relationships/image" Target="../media/image2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4.png"/><Relationship Id="rId4" Type="http://schemas.openxmlformats.org/officeDocument/2006/relationships/image" Target="../media/image27.png"/><Relationship Id="rId5" Type="http://schemas.openxmlformats.org/officeDocument/2006/relationships/image" Target="../media/image25.png"/><Relationship Id="rId6" Type="http://schemas.openxmlformats.org/officeDocument/2006/relationships/image" Target="../media/image28.png"/><Relationship Id="rId7" Type="http://schemas.openxmlformats.org/officeDocument/2006/relationships/image" Target="../media/image3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4.png"/><Relationship Id="rId4" Type="http://schemas.openxmlformats.org/officeDocument/2006/relationships/image" Target="../media/image27.png"/><Relationship Id="rId5" Type="http://schemas.openxmlformats.org/officeDocument/2006/relationships/image" Target="../media/image25.png"/><Relationship Id="rId6" Type="http://schemas.openxmlformats.org/officeDocument/2006/relationships/image" Target="../media/image28.png"/><Relationship Id="rId7" Type="http://schemas.openxmlformats.org/officeDocument/2006/relationships/image" Target="../media/image31.png"/><Relationship Id="rId8" Type="http://schemas.openxmlformats.org/officeDocument/2006/relationships/image" Target="../media/image2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4.png"/><Relationship Id="rId4" Type="http://schemas.openxmlformats.org/officeDocument/2006/relationships/image" Target="../media/image27.png"/><Relationship Id="rId9" Type="http://schemas.openxmlformats.org/officeDocument/2006/relationships/image" Target="../media/image30.png"/><Relationship Id="rId5" Type="http://schemas.openxmlformats.org/officeDocument/2006/relationships/image" Target="../media/image25.png"/><Relationship Id="rId6" Type="http://schemas.openxmlformats.org/officeDocument/2006/relationships/image" Target="../media/image29.png"/><Relationship Id="rId7" Type="http://schemas.openxmlformats.org/officeDocument/2006/relationships/image" Target="../media/image28.png"/><Relationship Id="rId8" Type="http://schemas.openxmlformats.org/officeDocument/2006/relationships/image" Target="../media/image3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4.png"/><Relationship Id="rId4" Type="http://schemas.openxmlformats.org/officeDocument/2006/relationships/image" Target="../media/image27.png"/><Relationship Id="rId10" Type="http://schemas.openxmlformats.org/officeDocument/2006/relationships/image" Target="../media/image32.png"/><Relationship Id="rId9" Type="http://schemas.openxmlformats.org/officeDocument/2006/relationships/image" Target="../media/image30.png"/><Relationship Id="rId5" Type="http://schemas.openxmlformats.org/officeDocument/2006/relationships/image" Target="../media/image25.png"/><Relationship Id="rId6" Type="http://schemas.openxmlformats.org/officeDocument/2006/relationships/image" Target="../media/image29.png"/><Relationship Id="rId7" Type="http://schemas.openxmlformats.org/officeDocument/2006/relationships/image" Target="../media/image28.png"/><Relationship Id="rId8" Type="http://schemas.openxmlformats.org/officeDocument/2006/relationships/image" Target="../media/image3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4.png"/><Relationship Id="rId4" Type="http://schemas.openxmlformats.org/officeDocument/2006/relationships/image" Target="../media/image27.png"/><Relationship Id="rId10" Type="http://schemas.openxmlformats.org/officeDocument/2006/relationships/image" Target="../media/image32.png"/><Relationship Id="rId9" Type="http://schemas.openxmlformats.org/officeDocument/2006/relationships/image" Target="../media/image30.png"/><Relationship Id="rId5" Type="http://schemas.openxmlformats.org/officeDocument/2006/relationships/image" Target="../media/image25.png"/><Relationship Id="rId6" Type="http://schemas.openxmlformats.org/officeDocument/2006/relationships/image" Target="../media/image29.png"/><Relationship Id="rId7" Type="http://schemas.openxmlformats.org/officeDocument/2006/relationships/image" Target="../media/image28.png"/><Relationship Id="rId8" Type="http://schemas.openxmlformats.org/officeDocument/2006/relationships/image" Target="../media/image3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3.png"/><Relationship Id="rId4" Type="http://schemas.openxmlformats.org/officeDocument/2006/relationships/image" Target="../media/image3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3.png"/><Relationship Id="rId4" Type="http://schemas.openxmlformats.org/officeDocument/2006/relationships/image" Target="../media/image35.png"/><Relationship Id="rId5" Type="http://schemas.openxmlformats.org/officeDocument/2006/relationships/image" Target="../media/image34.png"/><Relationship Id="rId6" Type="http://schemas.openxmlformats.org/officeDocument/2006/relationships/image" Target="../media/image3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8.png"/><Relationship Id="rId6" Type="http://schemas.openxmlformats.org/officeDocument/2006/relationships/image" Target="../media/image6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3.png"/><Relationship Id="rId4" Type="http://schemas.openxmlformats.org/officeDocument/2006/relationships/image" Target="../media/image35.png"/><Relationship Id="rId5" Type="http://schemas.openxmlformats.org/officeDocument/2006/relationships/image" Target="../media/image34.png"/><Relationship Id="rId6" Type="http://schemas.openxmlformats.org/officeDocument/2006/relationships/image" Target="../media/image3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3.png"/><Relationship Id="rId4" Type="http://schemas.openxmlformats.org/officeDocument/2006/relationships/image" Target="../media/image35.png"/><Relationship Id="rId5" Type="http://schemas.openxmlformats.org/officeDocument/2006/relationships/image" Target="../media/image34.png"/><Relationship Id="rId6" Type="http://schemas.openxmlformats.org/officeDocument/2006/relationships/image" Target="../media/image36.png"/><Relationship Id="rId7" Type="http://schemas.openxmlformats.org/officeDocument/2006/relationships/image" Target="../media/image39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3.png"/><Relationship Id="rId4" Type="http://schemas.openxmlformats.org/officeDocument/2006/relationships/image" Target="../media/image35.png"/><Relationship Id="rId5" Type="http://schemas.openxmlformats.org/officeDocument/2006/relationships/image" Target="../media/image34.png"/><Relationship Id="rId6" Type="http://schemas.openxmlformats.org/officeDocument/2006/relationships/image" Target="../media/image3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3.png"/><Relationship Id="rId4" Type="http://schemas.openxmlformats.org/officeDocument/2006/relationships/image" Target="../media/image35.png"/><Relationship Id="rId5" Type="http://schemas.openxmlformats.org/officeDocument/2006/relationships/image" Target="../media/image34.png"/><Relationship Id="rId6" Type="http://schemas.openxmlformats.org/officeDocument/2006/relationships/image" Target="../media/image36.png"/><Relationship Id="rId7" Type="http://schemas.openxmlformats.org/officeDocument/2006/relationships/image" Target="../media/image37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3.png"/><Relationship Id="rId4" Type="http://schemas.openxmlformats.org/officeDocument/2006/relationships/image" Target="../media/image35.png"/><Relationship Id="rId5" Type="http://schemas.openxmlformats.org/officeDocument/2006/relationships/image" Target="../media/image34.png"/><Relationship Id="rId6" Type="http://schemas.openxmlformats.org/officeDocument/2006/relationships/image" Target="../media/image36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3.png"/><Relationship Id="rId4" Type="http://schemas.openxmlformats.org/officeDocument/2006/relationships/image" Target="../media/image35.png"/><Relationship Id="rId5" Type="http://schemas.openxmlformats.org/officeDocument/2006/relationships/image" Target="../media/image34.png"/><Relationship Id="rId6" Type="http://schemas.openxmlformats.org/officeDocument/2006/relationships/image" Target="../media/image36.png"/><Relationship Id="rId7" Type="http://schemas.openxmlformats.org/officeDocument/2006/relationships/image" Target="../media/image38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3.png"/><Relationship Id="rId4" Type="http://schemas.openxmlformats.org/officeDocument/2006/relationships/image" Target="../media/image35.png"/><Relationship Id="rId5" Type="http://schemas.openxmlformats.org/officeDocument/2006/relationships/image" Target="../media/image34.png"/><Relationship Id="rId6" Type="http://schemas.openxmlformats.org/officeDocument/2006/relationships/image" Target="../media/image36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3.png"/><Relationship Id="rId4" Type="http://schemas.openxmlformats.org/officeDocument/2006/relationships/image" Target="../media/image35.png"/><Relationship Id="rId5" Type="http://schemas.openxmlformats.org/officeDocument/2006/relationships/image" Target="../media/image34.png"/><Relationship Id="rId6" Type="http://schemas.openxmlformats.org/officeDocument/2006/relationships/image" Target="../media/image36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3.png"/><Relationship Id="rId4" Type="http://schemas.openxmlformats.org/officeDocument/2006/relationships/image" Target="../media/image35.png"/><Relationship Id="rId5" Type="http://schemas.openxmlformats.org/officeDocument/2006/relationships/image" Target="../media/image34.png"/><Relationship Id="rId6" Type="http://schemas.openxmlformats.org/officeDocument/2006/relationships/image" Target="../media/image36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3.png"/><Relationship Id="rId4" Type="http://schemas.openxmlformats.org/officeDocument/2006/relationships/image" Target="../media/image35.png"/><Relationship Id="rId5" Type="http://schemas.openxmlformats.org/officeDocument/2006/relationships/image" Target="../media/image34.png"/><Relationship Id="rId6" Type="http://schemas.openxmlformats.org/officeDocument/2006/relationships/image" Target="../media/image3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gif"/><Relationship Id="rId4" Type="http://schemas.openxmlformats.org/officeDocument/2006/relationships/image" Target="../media/image9.png"/><Relationship Id="rId5" Type="http://schemas.openxmlformats.org/officeDocument/2006/relationships/image" Target="../media/image5.png"/><Relationship Id="rId6" Type="http://schemas.openxmlformats.org/officeDocument/2006/relationships/image" Target="../media/image2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3.png"/><Relationship Id="rId4" Type="http://schemas.openxmlformats.org/officeDocument/2006/relationships/image" Target="../media/image35.png"/><Relationship Id="rId5" Type="http://schemas.openxmlformats.org/officeDocument/2006/relationships/image" Target="../media/image34.png"/><Relationship Id="rId6" Type="http://schemas.openxmlformats.org/officeDocument/2006/relationships/image" Target="../media/image36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3.png"/><Relationship Id="rId4" Type="http://schemas.openxmlformats.org/officeDocument/2006/relationships/image" Target="../media/image35.png"/><Relationship Id="rId5" Type="http://schemas.openxmlformats.org/officeDocument/2006/relationships/image" Target="../media/image34.png"/><Relationship Id="rId6" Type="http://schemas.openxmlformats.org/officeDocument/2006/relationships/image" Target="../media/image36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3.png"/><Relationship Id="rId4" Type="http://schemas.openxmlformats.org/officeDocument/2006/relationships/image" Target="../media/image44.png"/><Relationship Id="rId5" Type="http://schemas.openxmlformats.org/officeDocument/2006/relationships/image" Target="../media/image43.png"/><Relationship Id="rId6" Type="http://schemas.openxmlformats.org/officeDocument/2006/relationships/image" Target="../media/image35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3.png"/><Relationship Id="rId4" Type="http://schemas.openxmlformats.org/officeDocument/2006/relationships/image" Target="../media/image44.png"/><Relationship Id="rId5" Type="http://schemas.openxmlformats.org/officeDocument/2006/relationships/image" Target="../media/image43.png"/><Relationship Id="rId6" Type="http://schemas.openxmlformats.org/officeDocument/2006/relationships/image" Target="../media/image35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0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5.png"/><Relationship Id="rId4" Type="http://schemas.openxmlformats.org/officeDocument/2006/relationships/image" Target="../media/image42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1.png"/><Relationship Id="rId4" Type="http://schemas.openxmlformats.org/officeDocument/2006/relationships/image" Target="../media/image47.png"/><Relationship Id="rId5" Type="http://schemas.openxmlformats.org/officeDocument/2006/relationships/image" Target="../media/image45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8.png"/><Relationship Id="rId4" Type="http://schemas.openxmlformats.org/officeDocument/2006/relationships/image" Target="../media/image46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56.png"/><Relationship Id="rId4" Type="http://schemas.openxmlformats.org/officeDocument/2006/relationships/image" Target="../media/image4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56.png"/><Relationship Id="rId4" Type="http://schemas.openxmlformats.org/officeDocument/2006/relationships/image" Target="../media/image49.png"/><Relationship Id="rId5" Type="http://schemas.openxmlformats.org/officeDocument/2006/relationships/image" Target="../media/image53.png"/><Relationship Id="rId6" Type="http://schemas.openxmlformats.org/officeDocument/2006/relationships/image" Target="../media/image52.png"/><Relationship Id="rId7" Type="http://schemas.openxmlformats.org/officeDocument/2006/relationships/image" Target="../media/image55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54.png"/><Relationship Id="rId4" Type="http://schemas.openxmlformats.org/officeDocument/2006/relationships/image" Target="../media/image50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51.png"/><Relationship Id="rId4" Type="http://schemas.openxmlformats.org/officeDocument/2006/relationships/image" Target="../media/image60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57.png"/><Relationship Id="rId4" Type="http://schemas.openxmlformats.org/officeDocument/2006/relationships/image" Target="../media/image44.png"/><Relationship Id="rId5" Type="http://schemas.openxmlformats.org/officeDocument/2006/relationships/image" Target="../media/image43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24.png"/><Relationship Id="rId4" Type="http://schemas.openxmlformats.org/officeDocument/2006/relationships/image" Target="../media/image27.png"/><Relationship Id="rId9" Type="http://schemas.openxmlformats.org/officeDocument/2006/relationships/image" Target="../media/image30.png"/><Relationship Id="rId5" Type="http://schemas.openxmlformats.org/officeDocument/2006/relationships/image" Target="../media/image25.png"/><Relationship Id="rId6" Type="http://schemas.openxmlformats.org/officeDocument/2006/relationships/image" Target="../media/image28.png"/><Relationship Id="rId7" Type="http://schemas.openxmlformats.org/officeDocument/2006/relationships/image" Target="../media/image31.png"/><Relationship Id="rId8" Type="http://schemas.openxmlformats.org/officeDocument/2006/relationships/image" Target="../media/image29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58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58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61.png"/><Relationship Id="rId4" Type="http://schemas.openxmlformats.org/officeDocument/2006/relationships/image" Target="../media/image6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Relationship Id="rId4" Type="http://schemas.openxmlformats.org/officeDocument/2006/relationships/image" Target="../media/image7.png"/><Relationship Id="rId5" Type="http://schemas.openxmlformats.org/officeDocument/2006/relationships/image" Target="../media/image13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63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64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64.png"/><Relationship Id="rId4" Type="http://schemas.openxmlformats.org/officeDocument/2006/relationships/image" Target="../media/image59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64.png"/><Relationship Id="rId4" Type="http://schemas.openxmlformats.org/officeDocument/2006/relationships/image" Target="../media/image59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64.png"/><Relationship Id="rId4" Type="http://schemas.openxmlformats.org/officeDocument/2006/relationships/image" Target="../media/image59.png"/><Relationship Id="rId5" Type="http://schemas.openxmlformats.org/officeDocument/2006/relationships/image" Target="../media/image65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64.png"/><Relationship Id="rId4" Type="http://schemas.openxmlformats.org/officeDocument/2006/relationships/image" Target="../media/image59.png"/><Relationship Id="rId5" Type="http://schemas.openxmlformats.org/officeDocument/2006/relationships/image" Target="../media/image68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67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66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6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71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69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69.png"/><Relationship Id="rId4" Type="http://schemas.openxmlformats.org/officeDocument/2006/relationships/image" Target="../media/image70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69.png"/><Relationship Id="rId4" Type="http://schemas.openxmlformats.org/officeDocument/2006/relationships/image" Target="../media/image70.png"/><Relationship Id="rId5" Type="http://schemas.openxmlformats.org/officeDocument/2006/relationships/image" Target="../media/image72.png"/><Relationship Id="rId6" Type="http://schemas.openxmlformats.org/officeDocument/2006/relationships/image" Target="../media/image73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69.png"/><Relationship Id="rId4" Type="http://schemas.openxmlformats.org/officeDocument/2006/relationships/image" Target="../media/image70.png"/><Relationship Id="rId5" Type="http://schemas.openxmlformats.org/officeDocument/2006/relationships/image" Target="../media/image77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82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76.jpg"/><Relationship Id="rId4" Type="http://schemas.openxmlformats.org/officeDocument/2006/relationships/image" Target="../media/image75.png"/><Relationship Id="rId10" Type="http://schemas.openxmlformats.org/officeDocument/2006/relationships/image" Target="../media/image81.png"/><Relationship Id="rId9" Type="http://schemas.openxmlformats.org/officeDocument/2006/relationships/image" Target="../media/image83.png"/><Relationship Id="rId5" Type="http://schemas.openxmlformats.org/officeDocument/2006/relationships/image" Target="../media/image80.jpg"/><Relationship Id="rId6" Type="http://schemas.openxmlformats.org/officeDocument/2006/relationships/image" Target="../media/image74.png"/><Relationship Id="rId7" Type="http://schemas.openxmlformats.org/officeDocument/2006/relationships/image" Target="../media/image78.png"/><Relationship Id="rId8" Type="http://schemas.openxmlformats.org/officeDocument/2006/relationships/image" Target="../media/image79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88.png"/><Relationship Id="rId4" Type="http://schemas.openxmlformats.org/officeDocument/2006/relationships/image" Target="../media/image89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77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89.png"/><Relationship Id="rId4" Type="http://schemas.openxmlformats.org/officeDocument/2006/relationships/image" Target="../media/image8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85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87.png"/><Relationship Id="rId4" Type="http://schemas.openxmlformats.org/officeDocument/2006/relationships/hyperlink" Target="http://cs.stanford.edu/people/karpathy/convnetjs/demo/classify2d.html" TargetMode="External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2.xml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3.xml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8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40" name="Shape 40"/>
          <p:cNvSpPr txBox="1"/>
          <p:nvPr/>
        </p:nvSpPr>
        <p:spPr>
          <a:xfrm>
            <a:off x="170825" y="191900"/>
            <a:ext cx="8872800" cy="17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4800">
                <a:latin typeface="Helvetica Neue"/>
                <a:ea typeface="Helvetica Neue"/>
                <a:cs typeface="Helvetica Neue"/>
                <a:sym typeface="Helvetica Neue"/>
              </a:rPr>
              <a:t>Lecture 4: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4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 algn="ctr">
              <a:spcBef>
                <a:spcPts val="0"/>
              </a:spcBef>
              <a:buNone/>
            </a:pPr>
            <a:r>
              <a:rPr lang="en" sz="4800">
                <a:latin typeface="Helvetica Neue"/>
                <a:ea typeface="Helvetica Neue"/>
                <a:cs typeface="Helvetica Neue"/>
                <a:sym typeface="Helvetica Neue"/>
              </a:rPr>
              <a:t>Backpropagation 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4800">
                <a:latin typeface="Helvetica Neue"/>
                <a:ea typeface="Helvetica Neue"/>
                <a:cs typeface="Helvetica Neue"/>
                <a:sym typeface="Helvetica Neue"/>
              </a:rPr>
              <a:t>and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4800">
                <a:latin typeface="Helvetica Neue"/>
                <a:ea typeface="Helvetica Neue"/>
                <a:cs typeface="Helvetica Neue"/>
                <a:sym typeface="Helvetica Neue"/>
              </a:rPr>
              <a:t>Neural Networks part 1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4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algn="ctr">
              <a:spcBef>
                <a:spcPts val="0"/>
              </a:spcBef>
              <a:buNone/>
            </a:pPr>
            <a:r>
              <a:t/>
            </a:r>
            <a:endParaRPr sz="4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159" name="Shape 1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550" y="308625"/>
            <a:ext cx="2847975" cy="43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Shape 1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5950" y="154675"/>
            <a:ext cx="4510700" cy="2056724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161" name="Shape 161"/>
          <p:cNvSpPr/>
          <p:nvPr/>
        </p:nvSpPr>
        <p:spPr>
          <a:xfrm>
            <a:off x="4702050" y="45600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2" name="Shape 162"/>
          <p:cNvSpPr/>
          <p:nvPr/>
        </p:nvSpPr>
        <p:spPr>
          <a:xfrm>
            <a:off x="4774675" y="121480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3" name="Shape 163"/>
          <p:cNvSpPr/>
          <p:nvPr/>
        </p:nvSpPr>
        <p:spPr>
          <a:xfrm>
            <a:off x="6642550" y="85655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4" name="Shape 164"/>
          <p:cNvSpPr/>
          <p:nvPr/>
        </p:nvSpPr>
        <p:spPr>
          <a:xfrm>
            <a:off x="8470575" y="1399925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5" name="Shape 165"/>
          <p:cNvSpPr/>
          <p:nvPr/>
        </p:nvSpPr>
        <p:spPr>
          <a:xfrm>
            <a:off x="4702050" y="2011925"/>
            <a:ext cx="375000" cy="158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6" name="Shape 166"/>
          <p:cNvSpPr txBox="1"/>
          <p:nvPr/>
        </p:nvSpPr>
        <p:spPr>
          <a:xfrm>
            <a:off x="258925" y="781150"/>
            <a:ext cx="3622499" cy="5984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>
                <a:solidFill>
                  <a:srgbClr val="38761D"/>
                </a:solidFill>
              </a:rPr>
              <a:t>e.g. x = -2, y = 5, z = -4</a:t>
            </a:r>
          </a:p>
        </p:txBody>
      </p:sp>
      <p:sp>
        <p:nvSpPr>
          <p:cNvPr id="167" name="Shape 167"/>
          <p:cNvSpPr/>
          <p:nvPr/>
        </p:nvSpPr>
        <p:spPr>
          <a:xfrm>
            <a:off x="6434300" y="517750"/>
            <a:ext cx="244199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/>
          <p:nvPr/>
        </p:nvSpPr>
        <p:spPr>
          <a:xfrm>
            <a:off x="100600" y="2498150"/>
            <a:ext cx="4166100" cy="785399"/>
          </a:xfrm>
          <a:prstGeom prst="rect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3" name="Shape 173"/>
          <p:cNvSpPr/>
          <p:nvPr/>
        </p:nvSpPr>
        <p:spPr>
          <a:xfrm>
            <a:off x="90099" y="1590575"/>
            <a:ext cx="4166100" cy="785399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4" name="Shape 174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175" name="Shape 1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550" y="308625"/>
            <a:ext cx="2847975" cy="43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Shape 1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5950" y="154675"/>
            <a:ext cx="4510700" cy="2056724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177" name="Shape 177"/>
          <p:cNvSpPr/>
          <p:nvPr/>
        </p:nvSpPr>
        <p:spPr>
          <a:xfrm>
            <a:off x="4702050" y="45600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8" name="Shape 178"/>
          <p:cNvSpPr/>
          <p:nvPr/>
        </p:nvSpPr>
        <p:spPr>
          <a:xfrm>
            <a:off x="4774675" y="121480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9" name="Shape 179"/>
          <p:cNvSpPr/>
          <p:nvPr/>
        </p:nvSpPr>
        <p:spPr>
          <a:xfrm>
            <a:off x="6642550" y="85655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0" name="Shape 180"/>
          <p:cNvSpPr/>
          <p:nvPr/>
        </p:nvSpPr>
        <p:spPr>
          <a:xfrm>
            <a:off x="8470575" y="1399925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1" name="Shape 181"/>
          <p:cNvSpPr/>
          <p:nvPr/>
        </p:nvSpPr>
        <p:spPr>
          <a:xfrm>
            <a:off x="4702050" y="2011925"/>
            <a:ext cx="375000" cy="158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2" name="Shape 182"/>
          <p:cNvSpPr txBox="1"/>
          <p:nvPr/>
        </p:nvSpPr>
        <p:spPr>
          <a:xfrm>
            <a:off x="258925" y="781150"/>
            <a:ext cx="3622499" cy="5984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38761D"/>
                </a:solidFill>
              </a:rPr>
              <a:t>e.g. x = -2, y = 5, z = -4</a:t>
            </a:r>
          </a:p>
        </p:txBody>
      </p:sp>
      <p:pic>
        <p:nvPicPr>
          <p:cNvPr id="183" name="Shape 18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7187" y="1769750"/>
            <a:ext cx="1409700" cy="39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Shape 18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3000" y="2663625"/>
            <a:ext cx="942975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Shape 18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00575" y="2596950"/>
            <a:ext cx="2047875" cy="59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Shape 18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971037" y="1655450"/>
            <a:ext cx="2085975" cy="619125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Shape 187"/>
          <p:cNvSpPr txBox="1"/>
          <p:nvPr/>
        </p:nvSpPr>
        <p:spPr>
          <a:xfrm>
            <a:off x="350275" y="3678350"/>
            <a:ext cx="4117200" cy="5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/>
              <a:t>Want: </a:t>
            </a:r>
          </a:p>
        </p:txBody>
      </p:sp>
      <p:pic>
        <p:nvPicPr>
          <p:cNvPr id="188" name="Shape 18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528600" y="3621425"/>
            <a:ext cx="1609920" cy="61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/>
          <p:nvPr/>
        </p:nvSpPr>
        <p:spPr>
          <a:xfrm>
            <a:off x="100600" y="2498150"/>
            <a:ext cx="4166100" cy="785399"/>
          </a:xfrm>
          <a:prstGeom prst="rect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4" name="Shape 194"/>
          <p:cNvSpPr/>
          <p:nvPr/>
        </p:nvSpPr>
        <p:spPr>
          <a:xfrm>
            <a:off x="90099" y="1590575"/>
            <a:ext cx="4166100" cy="785399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5" name="Shape 195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196" name="Shape 1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550" y="308625"/>
            <a:ext cx="2847975" cy="43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Shape 1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5950" y="154675"/>
            <a:ext cx="4510700" cy="2056724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198" name="Shape 198"/>
          <p:cNvSpPr/>
          <p:nvPr/>
        </p:nvSpPr>
        <p:spPr>
          <a:xfrm>
            <a:off x="4702050" y="45600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9" name="Shape 199"/>
          <p:cNvSpPr/>
          <p:nvPr/>
        </p:nvSpPr>
        <p:spPr>
          <a:xfrm>
            <a:off x="4774675" y="121480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0" name="Shape 200"/>
          <p:cNvSpPr/>
          <p:nvPr/>
        </p:nvSpPr>
        <p:spPr>
          <a:xfrm>
            <a:off x="6642550" y="85655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1" name="Shape 201"/>
          <p:cNvSpPr/>
          <p:nvPr/>
        </p:nvSpPr>
        <p:spPr>
          <a:xfrm>
            <a:off x="8470575" y="1399925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2" name="Shape 202"/>
          <p:cNvSpPr/>
          <p:nvPr/>
        </p:nvSpPr>
        <p:spPr>
          <a:xfrm>
            <a:off x="4702050" y="2011925"/>
            <a:ext cx="375000" cy="158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3" name="Shape 203"/>
          <p:cNvSpPr txBox="1"/>
          <p:nvPr/>
        </p:nvSpPr>
        <p:spPr>
          <a:xfrm>
            <a:off x="258925" y="781150"/>
            <a:ext cx="3622499" cy="5984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38761D"/>
                </a:solidFill>
              </a:rPr>
              <a:t>e.g. x = -2, y = 5, z = -4</a:t>
            </a:r>
          </a:p>
        </p:txBody>
      </p:sp>
      <p:pic>
        <p:nvPicPr>
          <p:cNvPr id="204" name="Shape 20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7187" y="1769750"/>
            <a:ext cx="1409700" cy="39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Shape 20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3000" y="2663625"/>
            <a:ext cx="942975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Shape 20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00575" y="2596950"/>
            <a:ext cx="2047875" cy="59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Shape 20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971037" y="1655450"/>
            <a:ext cx="2085975" cy="619125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Shape 208"/>
          <p:cNvSpPr txBox="1"/>
          <p:nvPr/>
        </p:nvSpPr>
        <p:spPr>
          <a:xfrm>
            <a:off x="350275" y="3678350"/>
            <a:ext cx="4117200" cy="5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Want: </a:t>
            </a:r>
          </a:p>
        </p:txBody>
      </p:sp>
      <p:pic>
        <p:nvPicPr>
          <p:cNvPr id="209" name="Shape 20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528600" y="3621425"/>
            <a:ext cx="1609920" cy="6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Shape 21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282646" y="2436125"/>
            <a:ext cx="346948" cy="590549"/>
          </a:xfrm>
          <a:prstGeom prst="rect">
            <a:avLst/>
          </a:prstGeom>
          <a:noFill/>
          <a:ln cap="flat" cmpd="sng" w="19050">
            <a:solidFill>
              <a:srgbClr val="FF00FF"/>
            </a:solidFill>
            <a:prstDash val="solid"/>
            <a:round/>
            <a:headEnd len="med" w="med" type="none"/>
            <a:tailEnd len="med" w="med" type="none"/>
          </a:ln>
        </p:spPr>
      </p:pic>
      <p:cxnSp>
        <p:nvCxnSpPr>
          <p:cNvPr id="211" name="Shape 211"/>
          <p:cNvCxnSpPr>
            <a:stCxn id="210" idx="0"/>
            <a:endCxn id="201" idx="2"/>
          </p:cNvCxnSpPr>
          <p:nvPr/>
        </p:nvCxnSpPr>
        <p:spPr>
          <a:xfrm flipH="1" rot="10800000">
            <a:off x="8456120" y="1663325"/>
            <a:ext cx="201900" cy="772800"/>
          </a:xfrm>
          <a:prstGeom prst="straightConnector1">
            <a:avLst/>
          </a:prstGeom>
          <a:noFill/>
          <a:ln cap="flat" cmpd="sng" w="19050">
            <a:solidFill>
              <a:srgbClr val="FF00FF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/>
          <p:nvPr/>
        </p:nvSpPr>
        <p:spPr>
          <a:xfrm>
            <a:off x="100600" y="2498150"/>
            <a:ext cx="4166100" cy="785399"/>
          </a:xfrm>
          <a:prstGeom prst="rect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7" name="Shape 217"/>
          <p:cNvSpPr/>
          <p:nvPr/>
        </p:nvSpPr>
        <p:spPr>
          <a:xfrm>
            <a:off x="90099" y="1590575"/>
            <a:ext cx="4166100" cy="785399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8" name="Shape 218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219" name="Shape 2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550" y="308625"/>
            <a:ext cx="2847975" cy="43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Shape 2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5950" y="154675"/>
            <a:ext cx="4510700" cy="2056724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221" name="Shape 221"/>
          <p:cNvSpPr/>
          <p:nvPr/>
        </p:nvSpPr>
        <p:spPr>
          <a:xfrm>
            <a:off x="4702050" y="45600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2" name="Shape 222"/>
          <p:cNvSpPr/>
          <p:nvPr/>
        </p:nvSpPr>
        <p:spPr>
          <a:xfrm>
            <a:off x="4774675" y="121480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3" name="Shape 223"/>
          <p:cNvSpPr/>
          <p:nvPr/>
        </p:nvSpPr>
        <p:spPr>
          <a:xfrm>
            <a:off x="6642550" y="85655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4" name="Shape 224"/>
          <p:cNvSpPr/>
          <p:nvPr/>
        </p:nvSpPr>
        <p:spPr>
          <a:xfrm>
            <a:off x="4702050" y="2011925"/>
            <a:ext cx="375000" cy="158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5" name="Shape 225"/>
          <p:cNvSpPr txBox="1"/>
          <p:nvPr/>
        </p:nvSpPr>
        <p:spPr>
          <a:xfrm>
            <a:off x="258925" y="781150"/>
            <a:ext cx="3622499" cy="5984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38761D"/>
                </a:solidFill>
              </a:rPr>
              <a:t>e.g. x = -2, y = 5, z = -4</a:t>
            </a:r>
          </a:p>
        </p:txBody>
      </p:sp>
      <p:pic>
        <p:nvPicPr>
          <p:cNvPr id="226" name="Shape 2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7187" y="1769750"/>
            <a:ext cx="1409700" cy="39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Shape 2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3000" y="2663625"/>
            <a:ext cx="942975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Shape 2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00575" y="2596950"/>
            <a:ext cx="2047875" cy="59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Shape 22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971037" y="1655450"/>
            <a:ext cx="2085975" cy="619125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Shape 230"/>
          <p:cNvSpPr txBox="1"/>
          <p:nvPr/>
        </p:nvSpPr>
        <p:spPr>
          <a:xfrm>
            <a:off x="350275" y="3678350"/>
            <a:ext cx="4117200" cy="5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Want: </a:t>
            </a:r>
          </a:p>
        </p:txBody>
      </p:sp>
      <p:pic>
        <p:nvPicPr>
          <p:cNvPr id="231" name="Shape 23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528600" y="3621425"/>
            <a:ext cx="1609920" cy="6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Shape 23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282646" y="2436125"/>
            <a:ext cx="346948" cy="590549"/>
          </a:xfrm>
          <a:prstGeom prst="rect">
            <a:avLst/>
          </a:prstGeom>
          <a:noFill/>
          <a:ln cap="flat" cmpd="sng" w="19050">
            <a:solidFill>
              <a:srgbClr val="FF00FF"/>
            </a:solidFill>
            <a:prstDash val="solid"/>
            <a:round/>
            <a:headEnd len="med" w="med" type="none"/>
            <a:tailEnd len="med" w="med" type="none"/>
          </a:ln>
        </p:spPr>
      </p:pic>
      <p:cxnSp>
        <p:nvCxnSpPr>
          <p:cNvPr id="233" name="Shape 233"/>
          <p:cNvCxnSpPr>
            <a:stCxn id="232" idx="0"/>
            <a:endCxn id="234" idx="2"/>
          </p:cNvCxnSpPr>
          <p:nvPr/>
        </p:nvCxnSpPr>
        <p:spPr>
          <a:xfrm flipH="1" rot="10800000">
            <a:off x="8456120" y="1663325"/>
            <a:ext cx="201900" cy="772800"/>
          </a:xfrm>
          <a:prstGeom prst="straightConnector1">
            <a:avLst/>
          </a:prstGeom>
          <a:noFill/>
          <a:ln cap="flat" cmpd="sng" w="19050">
            <a:solidFill>
              <a:srgbClr val="FF00FF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/>
          <p:nvPr/>
        </p:nvSpPr>
        <p:spPr>
          <a:xfrm>
            <a:off x="100600" y="2498150"/>
            <a:ext cx="4166100" cy="785399"/>
          </a:xfrm>
          <a:prstGeom prst="rect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40" name="Shape 240"/>
          <p:cNvSpPr/>
          <p:nvPr/>
        </p:nvSpPr>
        <p:spPr>
          <a:xfrm>
            <a:off x="90099" y="1590575"/>
            <a:ext cx="4166100" cy="785399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41" name="Shape 241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242" name="Shape 2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550" y="308625"/>
            <a:ext cx="2847975" cy="43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Shape 2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5950" y="154675"/>
            <a:ext cx="4510700" cy="2056724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244" name="Shape 244"/>
          <p:cNvSpPr/>
          <p:nvPr/>
        </p:nvSpPr>
        <p:spPr>
          <a:xfrm>
            <a:off x="4702050" y="45600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45" name="Shape 245"/>
          <p:cNvSpPr/>
          <p:nvPr/>
        </p:nvSpPr>
        <p:spPr>
          <a:xfrm>
            <a:off x="4774675" y="121480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46" name="Shape 246"/>
          <p:cNvSpPr/>
          <p:nvPr/>
        </p:nvSpPr>
        <p:spPr>
          <a:xfrm>
            <a:off x="6642550" y="85655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47" name="Shape 247"/>
          <p:cNvSpPr/>
          <p:nvPr/>
        </p:nvSpPr>
        <p:spPr>
          <a:xfrm>
            <a:off x="4702050" y="2011925"/>
            <a:ext cx="375000" cy="158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48" name="Shape 248"/>
          <p:cNvSpPr txBox="1"/>
          <p:nvPr/>
        </p:nvSpPr>
        <p:spPr>
          <a:xfrm>
            <a:off x="258925" y="781150"/>
            <a:ext cx="3622499" cy="5984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38761D"/>
                </a:solidFill>
              </a:rPr>
              <a:t>e.g. x = -2, y = 5, z = -4</a:t>
            </a:r>
          </a:p>
        </p:txBody>
      </p:sp>
      <p:pic>
        <p:nvPicPr>
          <p:cNvPr id="249" name="Shape 2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7187" y="1769750"/>
            <a:ext cx="1409700" cy="39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Shape 2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3000" y="2663625"/>
            <a:ext cx="942975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Shape 25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00575" y="2596950"/>
            <a:ext cx="2047875" cy="59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Shape 25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971037" y="1655450"/>
            <a:ext cx="2085975" cy="619125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Shape 253"/>
          <p:cNvSpPr txBox="1"/>
          <p:nvPr/>
        </p:nvSpPr>
        <p:spPr>
          <a:xfrm>
            <a:off x="350275" y="3678350"/>
            <a:ext cx="4117200" cy="5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Want: </a:t>
            </a:r>
          </a:p>
        </p:txBody>
      </p:sp>
      <p:pic>
        <p:nvPicPr>
          <p:cNvPr id="254" name="Shape 25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528600" y="3621425"/>
            <a:ext cx="1609920" cy="619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5" name="Shape 255"/>
          <p:cNvCxnSpPr>
            <a:stCxn id="256" idx="0"/>
          </p:cNvCxnSpPr>
          <p:nvPr/>
        </p:nvCxnSpPr>
        <p:spPr>
          <a:xfrm rot="10800000">
            <a:off x="5298021" y="2074625"/>
            <a:ext cx="3158100" cy="361500"/>
          </a:xfrm>
          <a:prstGeom prst="straightConnector1">
            <a:avLst/>
          </a:prstGeom>
          <a:noFill/>
          <a:ln cap="flat" cmpd="sng" w="19050">
            <a:solidFill>
              <a:srgbClr val="FF00FF"/>
            </a:solidFill>
            <a:prstDash val="solid"/>
            <a:round/>
            <a:headEnd len="lg" w="lg" type="none"/>
            <a:tailEnd len="lg" w="lg" type="triangle"/>
          </a:ln>
        </p:spPr>
      </p:cxnSp>
      <p:pic>
        <p:nvPicPr>
          <p:cNvPr id="257" name="Shape 257"/>
          <p:cNvPicPr preferRelativeResize="0"/>
          <p:nvPr/>
        </p:nvPicPr>
        <p:blipFill rotWithShape="1">
          <a:blip r:embed="rId9">
            <a:alphaModFix/>
          </a:blip>
          <a:srcRect b="0" l="71034" r="0" t="0"/>
          <a:stretch/>
        </p:blipFill>
        <p:spPr>
          <a:xfrm>
            <a:off x="8378013" y="2444229"/>
            <a:ext cx="466324" cy="619200"/>
          </a:xfrm>
          <a:prstGeom prst="rect">
            <a:avLst/>
          </a:prstGeom>
          <a:noFill/>
          <a:ln cap="flat" cmpd="sng" w="19050">
            <a:solidFill>
              <a:srgbClr val="FF00FF"/>
            </a:solidFill>
            <a:prstDash val="solid"/>
            <a:round/>
            <a:headEnd len="med" w="med" type="none"/>
            <a:tailEnd len="med" w="med" type="none"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/>
          <p:nvPr/>
        </p:nvSpPr>
        <p:spPr>
          <a:xfrm>
            <a:off x="100600" y="2498150"/>
            <a:ext cx="4166100" cy="785399"/>
          </a:xfrm>
          <a:prstGeom prst="rect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3" name="Shape 263"/>
          <p:cNvSpPr/>
          <p:nvPr/>
        </p:nvSpPr>
        <p:spPr>
          <a:xfrm>
            <a:off x="90099" y="1590575"/>
            <a:ext cx="4166100" cy="785399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4" name="Shape 264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265" name="Shape 2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550" y="308625"/>
            <a:ext cx="2847975" cy="43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Shape 2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5950" y="154675"/>
            <a:ext cx="4510700" cy="2056724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267" name="Shape 267"/>
          <p:cNvSpPr/>
          <p:nvPr/>
        </p:nvSpPr>
        <p:spPr>
          <a:xfrm>
            <a:off x="4702050" y="45600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8" name="Shape 268"/>
          <p:cNvSpPr/>
          <p:nvPr/>
        </p:nvSpPr>
        <p:spPr>
          <a:xfrm>
            <a:off x="4774675" y="121480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9" name="Shape 269"/>
          <p:cNvSpPr/>
          <p:nvPr/>
        </p:nvSpPr>
        <p:spPr>
          <a:xfrm>
            <a:off x="6642550" y="85655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0" name="Shape 270"/>
          <p:cNvSpPr txBox="1"/>
          <p:nvPr/>
        </p:nvSpPr>
        <p:spPr>
          <a:xfrm>
            <a:off x="258925" y="781150"/>
            <a:ext cx="3622499" cy="5984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38761D"/>
                </a:solidFill>
              </a:rPr>
              <a:t>e.g. x = -2, y = 5, z = -4</a:t>
            </a:r>
          </a:p>
        </p:txBody>
      </p:sp>
      <p:pic>
        <p:nvPicPr>
          <p:cNvPr id="271" name="Shape 27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7187" y="1769750"/>
            <a:ext cx="1409700" cy="39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Shape 27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3000" y="2663625"/>
            <a:ext cx="942975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Shape 27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00575" y="2596950"/>
            <a:ext cx="2047875" cy="59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Shape 27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971037" y="1655450"/>
            <a:ext cx="2085975" cy="619125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Shape 275"/>
          <p:cNvSpPr txBox="1"/>
          <p:nvPr/>
        </p:nvSpPr>
        <p:spPr>
          <a:xfrm>
            <a:off x="350275" y="3678350"/>
            <a:ext cx="4117200" cy="5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Want: </a:t>
            </a:r>
          </a:p>
        </p:txBody>
      </p:sp>
      <p:pic>
        <p:nvPicPr>
          <p:cNvPr id="276" name="Shape 27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528600" y="3621425"/>
            <a:ext cx="1609920" cy="6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Shape 277"/>
          <p:cNvPicPr preferRelativeResize="0"/>
          <p:nvPr/>
        </p:nvPicPr>
        <p:blipFill rotWithShape="1">
          <a:blip r:embed="rId9">
            <a:alphaModFix/>
          </a:blip>
          <a:srcRect b="0" l="71034" r="0" t="0"/>
          <a:stretch/>
        </p:blipFill>
        <p:spPr>
          <a:xfrm>
            <a:off x="8378013" y="2444229"/>
            <a:ext cx="466324" cy="619200"/>
          </a:xfrm>
          <a:prstGeom prst="rect">
            <a:avLst/>
          </a:prstGeom>
          <a:noFill/>
          <a:ln cap="flat" cmpd="sng" w="19050">
            <a:solidFill>
              <a:srgbClr val="FF00FF"/>
            </a:solidFill>
            <a:prstDash val="solid"/>
            <a:round/>
            <a:headEnd len="med" w="med" type="none"/>
            <a:tailEnd len="med" w="med" type="none"/>
          </a:ln>
        </p:spPr>
      </p:pic>
      <p:cxnSp>
        <p:nvCxnSpPr>
          <p:cNvPr id="278" name="Shape 278"/>
          <p:cNvCxnSpPr>
            <a:stCxn id="279" idx="0"/>
          </p:cNvCxnSpPr>
          <p:nvPr/>
        </p:nvCxnSpPr>
        <p:spPr>
          <a:xfrm rot="10800000">
            <a:off x="5298021" y="2074625"/>
            <a:ext cx="3158100" cy="361500"/>
          </a:xfrm>
          <a:prstGeom prst="straightConnector1">
            <a:avLst/>
          </a:prstGeom>
          <a:noFill/>
          <a:ln cap="flat" cmpd="sng" w="19050">
            <a:solidFill>
              <a:srgbClr val="FF00FF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/>
          <p:nvPr/>
        </p:nvSpPr>
        <p:spPr>
          <a:xfrm>
            <a:off x="100600" y="2498150"/>
            <a:ext cx="4166100" cy="785399"/>
          </a:xfrm>
          <a:prstGeom prst="rect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5" name="Shape 285"/>
          <p:cNvSpPr/>
          <p:nvPr/>
        </p:nvSpPr>
        <p:spPr>
          <a:xfrm>
            <a:off x="90099" y="1590575"/>
            <a:ext cx="4166100" cy="785399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6" name="Shape 286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287" name="Shape 2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550" y="308625"/>
            <a:ext cx="2847975" cy="43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Shape 2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5950" y="154675"/>
            <a:ext cx="4510700" cy="2056724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289" name="Shape 289"/>
          <p:cNvSpPr/>
          <p:nvPr/>
        </p:nvSpPr>
        <p:spPr>
          <a:xfrm>
            <a:off x="4702050" y="45600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0" name="Shape 290"/>
          <p:cNvSpPr/>
          <p:nvPr/>
        </p:nvSpPr>
        <p:spPr>
          <a:xfrm>
            <a:off x="4774675" y="121480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1" name="Shape 291"/>
          <p:cNvSpPr/>
          <p:nvPr/>
        </p:nvSpPr>
        <p:spPr>
          <a:xfrm>
            <a:off x="6642550" y="85655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2" name="Shape 292"/>
          <p:cNvSpPr txBox="1"/>
          <p:nvPr/>
        </p:nvSpPr>
        <p:spPr>
          <a:xfrm>
            <a:off x="258925" y="781150"/>
            <a:ext cx="3622499" cy="5984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38761D"/>
                </a:solidFill>
              </a:rPr>
              <a:t>e.g. x = -2, y = 5, z = -4</a:t>
            </a:r>
          </a:p>
        </p:txBody>
      </p:sp>
      <p:pic>
        <p:nvPicPr>
          <p:cNvPr id="293" name="Shape 29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7187" y="1769750"/>
            <a:ext cx="1409700" cy="39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Shape 29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3000" y="2663625"/>
            <a:ext cx="942975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Shape 29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00575" y="2596950"/>
            <a:ext cx="2047875" cy="59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Shape 29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971037" y="1655450"/>
            <a:ext cx="2085975" cy="619125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Shape 297"/>
          <p:cNvSpPr txBox="1"/>
          <p:nvPr/>
        </p:nvSpPr>
        <p:spPr>
          <a:xfrm>
            <a:off x="350275" y="3678350"/>
            <a:ext cx="4117200" cy="5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Want: </a:t>
            </a:r>
          </a:p>
        </p:txBody>
      </p:sp>
      <p:pic>
        <p:nvPicPr>
          <p:cNvPr id="298" name="Shape 29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528600" y="3621425"/>
            <a:ext cx="1609920" cy="6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Shape 29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261125" y="2436125"/>
            <a:ext cx="457200" cy="742950"/>
          </a:xfrm>
          <a:prstGeom prst="rect">
            <a:avLst/>
          </a:prstGeom>
          <a:noFill/>
          <a:ln cap="flat" cmpd="sng" w="19050">
            <a:solidFill>
              <a:srgbClr val="FF00FF"/>
            </a:solidFill>
            <a:prstDash val="solid"/>
            <a:round/>
            <a:headEnd len="med" w="med" type="none"/>
            <a:tailEnd len="med" w="med" type="none"/>
          </a:ln>
        </p:spPr>
      </p:pic>
      <p:cxnSp>
        <p:nvCxnSpPr>
          <p:cNvPr id="300" name="Shape 300"/>
          <p:cNvCxnSpPr>
            <a:stCxn id="301" idx="0"/>
          </p:cNvCxnSpPr>
          <p:nvPr/>
        </p:nvCxnSpPr>
        <p:spPr>
          <a:xfrm rot="10800000">
            <a:off x="6949821" y="1101125"/>
            <a:ext cx="1506300" cy="1335000"/>
          </a:xfrm>
          <a:prstGeom prst="straightConnector1">
            <a:avLst/>
          </a:prstGeom>
          <a:noFill/>
          <a:ln cap="flat" cmpd="sng" w="19050">
            <a:solidFill>
              <a:srgbClr val="FF00FF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Shape 306"/>
          <p:cNvSpPr/>
          <p:nvPr/>
        </p:nvSpPr>
        <p:spPr>
          <a:xfrm>
            <a:off x="100600" y="2498150"/>
            <a:ext cx="4166100" cy="785399"/>
          </a:xfrm>
          <a:prstGeom prst="rect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07" name="Shape 307"/>
          <p:cNvSpPr/>
          <p:nvPr/>
        </p:nvSpPr>
        <p:spPr>
          <a:xfrm>
            <a:off x="90099" y="1590575"/>
            <a:ext cx="4166100" cy="785399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08" name="Shape 308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309" name="Shape 3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550" y="308625"/>
            <a:ext cx="2847975" cy="43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Shape 3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5950" y="154675"/>
            <a:ext cx="4510700" cy="2056724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311" name="Shape 311"/>
          <p:cNvSpPr/>
          <p:nvPr/>
        </p:nvSpPr>
        <p:spPr>
          <a:xfrm>
            <a:off x="4702050" y="45600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12" name="Shape 312"/>
          <p:cNvSpPr/>
          <p:nvPr/>
        </p:nvSpPr>
        <p:spPr>
          <a:xfrm>
            <a:off x="4774675" y="121480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13" name="Shape 313"/>
          <p:cNvSpPr txBox="1"/>
          <p:nvPr/>
        </p:nvSpPr>
        <p:spPr>
          <a:xfrm>
            <a:off x="258925" y="781150"/>
            <a:ext cx="3622499" cy="5984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38761D"/>
                </a:solidFill>
              </a:rPr>
              <a:t>e.g. x = -2, y = 5, z = -4</a:t>
            </a:r>
          </a:p>
        </p:txBody>
      </p:sp>
      <p:pic>
        <p:nvPicPr>
          <p:cNvPr id="314" name="Shape 3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7187" y="1769750"/>
            <a:ext cx="1409700" cy="39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Shape 3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3000" y="2663625"/>
            <a:ext cx="942975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Shape 3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00575" y="2596950"/>
            <a:ext cx="2047875" cy="59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Shape 3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971037" y="1655450"/>
            <a:ext cx="2085975" cy="619125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Shape 318"/>
          <p:cNvSpPr txBox="1"/>
          <p:nvPr/>
        </p:nvSpPr>
        <p:spPr>
          <a:xfrm>
            <a:off x="350275" y="3678350"/>
            <a:ext cx="4117200" cy="5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Want: </a:t>
            </a:r>
          </a:p>
        </p:txBody>
      </p:sp>
      <p:pic>
        <p:nvPicPr>
          <p:cNvPr id="319" name="Shape 31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528600" y="3621425"/>
            <a:ext cx="1609920" cy="619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0" name="Shape 320"/>
          <p:cNvCxnSpPr/>
          <p:nvPr/>
        </p:nvCxnSpPr>
        <p:spPr>
          <a:xfrm rot="10800000">
            <a:off x="6949821" y="1101125"/>
            <a:ext cx="1506299" cy="1334999"/>
          </a:xfrm>
          <a:prstGeom prst="straightConnector1">
            <a:avLst/>
          </a:prstGeom>
          <a:noFill/>
          <a:ln cap="flat" cmpd="sng" w="19050">
            <a:solidFill>
              <a:srgbClr val="FF00FF"/>
            </a:solidFill>
            <a:prstDash val="solid"/>
            <a:round/>
            <a:headEnd len="lg" w="lg" type="none"/>
            <a:tailEnd len="lg" w="lg" type="triangle"/>
          </a:ln>
        </p:spPr>
      </p:cxnSp>
      <p:pic>
        <p:nvPicPr>
          <p:cNvPr id="321" name="Shape 32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261125" y="2436125"/>
            <a:ext cx="457200" cy="742950"/>
          </a:xfrm>
          <a:prstGeom prst="rect">
            <a:avLst/>
          </a:prstGeom>
          <a:noFill/>
          <a:ln cap="flat" cmpd="sng" w="19050">
            <a:solidFill>
              <a:srgbClr val="FF00FF"/>
            </a:solidFill>
            <a:prstDash val="solid"/>
            <a:round/>
            <a:headEnd len="med" w="med" type="none"/>
            <a:tailEnd len="med" w="med" type="none"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hape 326"/>
          <p:cNvSpPr/>
          <p:nvPr/>
        </p:nvSpPr>
        <p:spPr>
          <a:xfrm>
            <a:off x="100600" y="2498150"/>
            <a:ext cx="4166100" cy="785399"/>
          </a:xfrm>
          <a:prstGeom prst="rect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27" name="Shape 327"/>
          <p:cNvSpPr/>
          <p:nvPr/>
        </p:nvSpPr>
        <p:spPr>
          <a:xfrm>
            <a:off x="90099" y="1590575"/>
            <a:ext cx="4166100" cy="785399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28" name="Shape 328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329" name="Shape 3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550" y="308625"/>
            <a:ext cx="2847975" cy="43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Shape 3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5950" y="154675"/>
            <a:ext cx="4510700" cy="2056724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331" name="Shape 331"/>
          <p:cNvSpPr/>
          <p:nvPr/>
        </p:nvSpPr>
        <p:spPr>
          <a:xfrm>
            <a:off x="4702050" y="45600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32" name="Shape 332"/>
          <p:cNvSpPr/>
          <p:nvPr/>
        </p:nvSpPr>
        <p:spPr>
          <a:xfrm>
            <a:off x="4774675" y="121480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33" name="Shape 333"/>
          <p:cNvSpPr txBox="1"/>
          <p:nvPr/>
        </p:nvSpPr>
        <p:spPr>
          <a:xfrm>
            <a:off x="258925" y="781150"/>
            <a:ext cx="3622499" cy="5984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38761D"/>
                </a:solidFill>
              </a:rPr>
              <a:t>e.g. x = -2, y = 5, z = -4</a:t>
            </a:r>
          </a:p>
        </p:txBody>
      </p:sp>
      <p:pic>
        <p:nvPicPr>
          <p:cNvPr id="334" name="Shape 3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7187" y="1769750"/>
            <a:ext cx="1409700" cy="39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Shape 3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3000" y="2663625"/>
            <a:ext cx="942975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Shape 3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00575" y="2596950"/>
            <a:ext cx="2047875" cy="59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Shape 33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971037" y="1655450"/>
            <a:ext cx="2085975" cy="619125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Shape 338"/>
          <p:cNvSpPr txBox="1"/>
          <p:nvPr/>
        </p:nvSpPr>
        <p:spPr>
          <a:xfrm>
            <a:off x="350275" y="3678350"/>
            <a:ext cx="4117200" cy="5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Want: </a:t>
            </a:r>
          </a:p>
        </p:txBody>
      </p:sp>
      <p:pic>
        <p:nvPicPr>
          <p:cNvPr id="339" name="Shape 33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528600" y="3621425"/>
            <a:ext cx="1609920" cy="619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0" name="Shape 340"/>
          <p:cNvCxnSpPr>
            <a:stCxn id="341" idx="0"/>
            <a:endCxn id="332" idx="3"/>
          </p:cNvCxnSpPr>
          <p:nvPr/>
        </p:nvCxnSpPr>
        <p:spPr>
          <a:xfrm rot="10800000">
            <a:off x="5149675" y="1346500"/>
            <a:ext cx="3306300" cy="1089600"/>
          </a:xfrm>
          <a:prstGeom prst="straightConnector1">
            <a:avLst/>
          </a:prstGeom>
          <a:noFill/>
          <a:ln cap="flat" cmpd="sng" w="19050">
            <a:solidFill>
              <a:srgbClr val="FF00FF"/>
            </a:solidFill>
            <a:prstDash val="solid"/>
            <a:round/>
            <a:headEnd len="lg" w="lg" type="none"/>
            <a:tailEnd len="lg" w="lg" type="triangle"/>
          </a:ln>
        </p:spPr>
      </p:cxnSp>
      <p:pic>
        <p:nvPicPr>
          <p:cNvPr id="342" name="Shape 342"/>
          <p:cNvPicPr preferRelativeResize="0"/>
          <p:nvPr/>
        </p:nvPicPr>
        <p:blipFill rotWithShape="1">
          <a:blip r:embed="rId9">
            <a:alphaModFix/>
          </a:blip>
          <a:srcRect b="0" l="35262" r="36338" t="0"/>
          <a:stretch/>
        </p:blipFill>
        <p:spPr>
          <a:xfrm>
            <a:off x="8271872" y="2436125"/>
            <a:ext cx="457199" cy="619200"/>
          </a:xfrm>
          <a:prstGeom prst="rect">
            <a:avLst/>
          </a:prstGeom>
          <a:noFill/>
          <a:ln cap="flat" cmpd="sng" w="19050">
            <a:solidFill>
              <a:srgbClr val="FF00FF"/>
            </a:solidFill>
            <a:prstDash val="solid"/>
            <a:round/>
            <a:headEnd len="med" w="med" type="none"/>
            <a:tailEnd len="med" w="med" type="none"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Shape 347"/>
          <p:cNvSpPr/>
          <p:nvPr/>
        </p:nvSpPr>
        <p:spPr>
          <a:xfrm>
            <a:off x="100600" y="2498150"/>
            <a:ext cx="4166100" cy="785399"/>
          </a:xfrm>
          <a:prstGeom prst="rect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48" name="Shape 348"/>
          <p:cNvSpPr/>
          <p:nvPr/>
        </p:nvSpPr>
        <p:spPr>
          <a:xfrm>
            <a:off x="90099" y="1590575"/>
            <a:ext cx="4166100" cy="785399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49" name="Shape 349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350" name="Shape 3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550" y="308625"/>
            <a:ext cx="2847975" cy="43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Shape 3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5950" y="154675"/>
            <a:ext cx="4510700" cy="2056724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352" name="Shape 352"/>
          <p:cNvSpPr/>
          <p:nvPr/>
        </p:nvSpPr>
        <p:spPr>
          <a:xfrm>
            <a:off x="4702050" y="45600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53" name="Shape 353"/>
          <p:cNvSpPr txBox="1"/>
          <p:nvPr/>
        </p:nvSpPr>
        <p:spPr>
          <a:xfrm>
            <a:off x="258925" y="781150"/>
            <a:ext cx="3622499" cy="5984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38761D"/>
                </a:solidFill>
              </a:rPr>
              <a:t>e.g. x = -2, y = 5, z = -4</a:t>
            </a:r>
          </a:p>
        </p:txBody>
      </p:sp>
      <p:pic>
        <p:nvPicPr>
          <p:cNvPr id="354" name="Shape 3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7187" y="1769750"/>
            <a:ext cx="1409700" cy="39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Shape 35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3000" y="2663625"/>
            <a:ext cx="942975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Shape 35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00575" y="2596950"/>
            <a:ext cx="2047875" cy="59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Shape 35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971037" y="1655450"/>
            <a:ext cx="2085975" cy="619125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Shape 358"/>
          <p:cNvSpPr txBox="1"/>
          <p:nvPr/>
        </p:nvSpPr>
        <p:spPr>
          <a:xfrm>
            <a:off x="350275" y="3678350"/>
            <a:ext cx="4117200" cy="5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Want: </a:t>
            </a:r>
          </a:p>
        </p:txBody>
      </p:sp>
      <p:pic>
        <p:nvPicPr>
          <p:cNvPr id="359" name="Shape 35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528600" y="3621425"/>
            <a:ext cx="1609920" cy="6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Shape 36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455625" y="3147450"/>
            <a:ext cx="1956899" cy="747179"/>
          </a:xfrm>
          <a:prstGeom prst="rect">
            <a:avLst/>
          </a:prstGeom>
          <a:noFill/>
          <a:ln cap="flat" cmpd="sng" w="1905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361" name="Shape 361"/>
          <p:cNvSpPr txBox="1"/>
          <p:nvPr/>
        </p:nvSpPr>
        <p:spPr>
          <a:xfrm>
            <a:off x="5542550" y="2670525"/>
            <a:ext cx="2047800" cy="390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38761D"/>
                </a:solidFill>
              </a:rPr>
              <a:t>Chain rule:</a:t>
            </a:r>
          </a:p>
        </p:txBody>
      </p:sp>
      <p:cxnSp>
        <p:nvCxnSpPr>
          <p:cNvPr id="362" name="Shape 362"/>
          <p:cNvCxnSpPr>
            <a:stCxn id="363" idx="0"/>
            <a:endCxn id="364" idx="3"/>
          </p:cNvCxnSpPr>
          <p:nvPr/>
        </p:nvCxnSpPr>
        <p:spPr>
          <a:xfrm rot="10800000">
            <a:off x="5149675" y="1346500"/>
            <a:ext cx="3306300" cy="1089600"/>
          </a:xfrm>
          <a:prstGeom prst="straightConnector1">
            <a:avLst/>
          </a:prstGeom>
          <a:noFill/>
          <a:ln cap="flat" cmpd="sng" w="19050">
            <a:solidFill>
              <a:srgbClr val="FF00FF"/>
            </a:solidFill>
            <a:prstDash val="solid"/>
            <a:round/>
            <a:headEnd len="lg" w="lg" type="none"/>
            <a:tailEnd len="lg" w="lg" type="triangle"/>
          </a:ln>
        </p:spPr>
      </p:cxnSp>
      <p:pic>
        <p:nvPicPr>
          <p:cNvPr id="365" name="Shape 365"/>
          <p:cNvPicPr preferRelativeResize="0"/>
          <p:nvPr/>
        </p:nvPicPr>
        <p:blipFill rotWithShape="1">
          <a:blip r:embed="rId9">
            <a:alphaModFix/>
          </a:blip>
          <a:srcRect b="0" l="35262" r="36338" t="0"/>
          <a:stretch/>
        </p:blipFill>
        <p:spPr>
          <a:xfrm>
            <a:off x="8271872" y="2436125"/>
            <a:ext cx="457199" cy="619200"/>
          </a:xfrm>
          <a:prstGeom prst="rect">
            <a:avLst/>
          </a:prstGeom>
          <a:noFill/>
          <a:ln cap="flat" cmpd="sng" w="19050">
            <a:solidFill>
              <a:srgbClr val="FF00FF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366" name="Shape 366"/>
          <p:cNvPicPr preferRelativeResize="0"/>
          <p:nvPr/>
        </p:nvPicPr>
        <p:blipFill rotWithShape="1">
          <a:blip r:embed="rId9">
            <a:alphaModFix/>
          </a:blip>
          <a:srcRect b="0" l="35262" r="36338" t="0"/>
          <a:stretch/>
        </p:blipFill>
        <p:spPr>
          <a:xfrm>
            <a:off x="5510312" y="3171387"/>
            <a:ext cx="504455" cy="683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Shape 367"/>
          <p:cNvPicPr preferRelativeResize="0"/>
          <p:nvPr/>
        </p:nvPicPr>
        <p:blipFill rotWithShape="1">
          <a:blip r:embed="rId8">
            <a:alphaModFix/>
          </a:blip>
          <a:srcRect b="0" l="53855" r="26252" t="0"/>
          <a:stretch/>
        </p:blipFill>
        <p:spPr>
          <a:xfrm>
            <a:off x="6900100" y="3185925"/>
            <a:ext cx="504450" cy="68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46" name="Shape 46"/>
          <p:cNvSpPr txBox="1"/>
          <p:nvPr/>
        </p:nvSpPr>
        <p:spPr>
          <a:xfrm>
            <a:off x="746825" y="265000"/>
            <a:ext cx="8397299" cy="3854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/>
              <a:t>Administrative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lvl="0" rtl="0">
              <a:spcBef>
                <a:spcPts val="0"/>
              </a:spcBef>
              <a:buNone/>
            </a:pPr>
            <a:r>
              <a:rPr lang="en" sz="2200"/>
              <a:t>A1 is due Jan 20 (Wednesday). ~150 hours left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200"/>
              <a:t>Warning: Jan 18 (Monday) is Holiday (no class/office hours)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200"/>
          </a:p>
          <a:p>
            <a:pPr lvl="0" rtl="0">
              <a:spcBef>
                <a:spcPts val="0"/>
              </a:spcBef>
              <a:buNone/>
            </a:pPr>
            <a:r>
              <a:rPr lang="en" sz="2200"/>
              <a:t>Also note: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200"/>
              <a:t>Lectures are non-exhaustive.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200"/>
              <a:t>Read course notes for completeness.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200"/>
          </a:p>
          <a:p>
            <a:pPr lvl="0" rtl="0">
              <a:spcBef>
                <a:spcPts val="0"/>
              </a:spcBef>
              <a:buNone/>
            </a:pPr>
            <a:r>
              <a:rPr lang="en" sz="2200"/>
              <a:t>I’ll hold make up office hours on Wed Jan20, 5pm @ Gates 259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Shape 372"/>
          <p:cNvSpPr/>
          <p:nvPr/>
        </p:nvSpPr>
        <p:spPr>
          <a:xfrm>
            <a:off x="100600" y="2498150"/>
            <a:ext cx="4166100" cy="785399"/>
          </a:xfrm>
          <a:prstGeom prst="rect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3" name="Shape 373"/>
          <p:cNvSpPr/>
          <p:nvPr/>
        </p:nvSpPr>
        <p:spPr>
          <a:xfrm>
            <a:off x="90099" y="1590575"/>
            <a:ext cx="4166100" cy="785399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4" name="Shape 374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375" name="Shape 3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550" y="308625"/>
            <a:ext cx="2847975" cy="43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Shape 3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5950" y="154675"/>
            <a:ext cx="4510700" cy="2056724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377" name="Shape 377"/>
          <p:cNvSpPr/>
          <p:nvPr/>
        </p:nvSpPr>
        <p:spPr>
          <a:xfrm>
            <a:off x="4702050" y="45600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8" name="Shape 378"/>
          <p:cNvSpPr txBox="1"/>
          <p:nvPr/>
        </p:nvSpPr>
        <p:spPr>
          <a:xfrm>
            <a:off x="258925" y="781150"/>
            <a:ext cx="3622499" cy="5984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38761D"/>
                </a:solidFill>
              </a:rPr>
              <a:t>e.g. x = -2, y = 5, z = -4</a:t>
            </a:r>
          </a:p>
        </p:txBody>
      </p:sp>
      <p:pic>
        <p:nvPicPr>
          <p:cNvPr id="379" name="Shape 37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7187" y="1769750"/>
            <a:ext cx="1409700" cy="39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Shape 38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3000" y="2663625"/>
            <a:ext cx="942975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Shape 38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00575" y="2596950"/>
            <a:ext cx="2047875" cy="59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Shape 38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971037" y="1655450"/>
            <a:ext cx="2085975" cy="619125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Shape 383"/>
          <p:cNvSpPr txBox="1"/>
          <p:nvPr/>
        </p:nvSpPr>
        <p:spPr>
          <a:xfrm>
            <a:off x="350275" y="3678350"/>
            <a:ext cx="4117200" cy="5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Want: </a:t>
            </a:r>
          </a:p>
        </p:txBody>
      </p:sp>
      <p:pic>
        <p:nvPicPr>
          <p:cNvPr id="384" name="Shape 38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528600" y="3621425"/>
            <a:ext cx="1609920" cy="619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5" name="Shape 385"/>
          <p:cNvCxnSpPr>
            <a:stCxn id="386" idx="0"/>
            <a:endCxn id="377" idx="3"/>
          </p:cNvCxnSpPr>
          <p:nvPr/>
        </p:nvCxnSpPr>
        <p:spPr>
          <a:xfrm rot="10800000">
            <a:off x="5077050" y="587700"/>
            <a:ext cx="3378900" cy="1848300"/>
          </a:xfrm>
          <a:prstGeom prst="straightConnector1">
            <a:avLst/>
          </a:prstGeom>
          <a:noFill/>
          <a:ln cap="flat" cmpd="sng" w="19050">
            <a:solidFill>
              <a:srgbClr val="FF00FF"/>
            </a:solidFill>
            <a:prstDash val="solid"/>
            <a:round/>
            <a:headEnd len="lg" w="lg" type="none"/>
            <a:tailEnd len="lg" w="lg" type="triangle"/>
          </a:ln>
        </p:spPr>
      </p:cxnSp>
      <p:pic>
        <p:nvPicPr>
          <p:cNvPr id="387" name="Shape 387"/>
          <p:cNvPicPr preferRelativeResize="0"/>
          <p:nvPr/>
        </p:nvPicPr>
        <p:blipFill rotWithShape="1">
          <a:blip r:embed="rId9">
            <a:alphaModFix/>
          </a:blip>
          <a:srcRect b="0" l="0" r="73509" t="0"/>
          <a:stretch/>
        </p:blipFill>
        <p:spPr>
          <a:xfrm>
            <a:off x="8262701" y="2436000"/>
            <a:ext cx="426475" cy="619200"/>
          </a:xfrm>
          <a:prstGeom prst="rect">
            <a:avLst/>
          </a:prstGeom>
          <a:noFill/>
          <a:ln cap="flat" cmpd="sng" w="19050">
            <a:solidFill>
              <a:srgbClr val="FF00FF"/>
            </a:solidFill>
            <a:prstDash val="solid"/>
            <a:round/>
            <a:headEnd len="med" w="med" type="none"/>
            <a:tailEnd len="med" w="med" type="none"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Shape 392"/>
          <p:cNvSpPr/>
          <p:nvPr/>
        </p:nvSpPr>
        <p:spPr>
          <a:xfrm>
            <a:off x="100600" y="2498150"/>
            <a:ext cx="4166100" cy="785399"/>
          </a:xfrm>
          <a:prstGeom prst="rect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93" name="Shape 393"/>
          <p:cNvSpPr/>
          <p:nvPr/>
        </p:nvSpPr>
        <p:spPr>
          <a:xfrm>
            <a:off x="90099" y="1590575"/>
            <a:ext cx="4166100" cy="785399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94" name="Shape 394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395" name="Shape 3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550" y="308625"/>
            <a:ext cx="2847975" cy="43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Shape 3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5950" y="154675"/>
            <a:ext cx="4510700" cy="2056724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397" name="Shape 397"/>
          <p:cNvSpPr txBox="1"/>
          <p:nvPr/>
        </p:nvSpPr>
        <p:spPr>
          <a:xfrm>
            <a:off x="258925" y="781150"/>
            <a:ext cx="3622499" cy="5984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38761D"/>
                </a:solidFill>
              </a:rPr>
              <a:t>e.g. x = -2, y = 5, z = -4</a:t>
            </a:r>
          </a:p>
        </p:txBody>
      </p:sp>
      <p:pic>
        <p:nvPicPr>
          <p:cNvPr id="398" name="Shape 39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7187" y="1769750"/>
            <a:ext cx="1409700" cy="39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Shape 39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3000" y="2663625"/>
            <a:ext cx="942975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Shape 40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00575" y="2596950"/>
            <a:ext cx="2047875" cy="59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Shape 40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971037" y="1655450"/>
            <a:ext cx="2085975" cy="619125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Shape 402"/>
          <p:cNvSpPr txBox="1"/>
          <p:nvPr/>
        </p:nvSpPr>
        <p:spPr>
          <a:xfrm>
            <a:off x="350275" y="3678350"/>
            <a:ext cx="4117200" cy="5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Want: </a:t>
            </a:r>
          </a:p>
        </p:txBody>
      </p:sp>
      <p:pic>
        <p:nvPicPr>
          <p:cNvPr id="403" name="Shape 40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528600" y="3621425"/>
            <a:ext cx="1609920" cy="619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4" name="Shape 404"/>
          <p:cNvCxnSpPr>
            <a:stCxn id="405" idx="0"/>
            <a:endCxn id="406" idx="3"/>
          </p:cNvCxnSpPr>
          <p:nvPr/>
        </p:nvCxnSpPr>
        <p:spPr>
          <a:xfrm rot="10800000">
            <a:off x="5077050" y="587700"/>
            <a:ext cx="3378900" cy="1848300"/>
          </a:xfrm>
          <a:prstGeom prst="straightConnector1">
            <a:avLst/>
          </a:prstGeom>
          <a:noFill/>
          <a:ln cap="flat" cmpd="sng" w="19050">
            <a:solidFill>
              <a:srgbClr val="FF00FF"/>
            </a:solidFill>
            <a:prstDash val="solid"/>
            <a:round/>
            <a:headEnd len="lg" w="lg" type="none"/>
            <a:tailEnd len="lg" w="lg" type="triangle"/>
          </a:ln>
        </p:spPr>
      </p:cxnSp>
      <p:pic>
        <p:nvPicPr>
          <p:cNvPr id="407" name="Shape 407"/>
          <p:cNvPicPr preferRelativeResize="0"/>
          <p:nvPr/>
        </p:nvPicPr>
        <p:blipFill rotWithShape="1">
          <a:blip r:embed="rId9">
            <a:alphaModFix/>
          </a:blip>
          <a:srcRect b="0" l="0" r="73509" t="0"/>
          <a:stretch/>
        </p:blipFill>
        <p:spPr>
          <a:xfrm>
            <a:off x="8262701" y="2436000"/>
            <a:ext cx="426475" cy="619200"/>
          </a:xfrm>
          <a:prstGeom prst="rect">
            <a:avLst/>
          </a:prstGeom>
          <a:noFill/>
          <a:ln cap="flat" cmpd="sng" w="19050">
            <a:solidFill>
              <a:srgbClr val="FF00FF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408" name="Shape 40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455625" y="3155429"/>
            <a:ext cx="1956899" cy="747179"/>
          </a:xfrm>
          <a:prstGeom prst="rect">
            <a:avLst/>
          </a:prstGeom>
          <a:noFill/>
          <a:ln cap="flat" cmpd="sng" w="1905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409" name="Shape 409"/>
          <p:cNvSpPr txBox="1"/>
          <p:nvPr/>
        </p:nvSpPr>
        <p:spPr>
          <a:xfrm>
            <a:off x="5542550" y="2670525"/>
            <a:ext cx="2047800" cy="390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38761D"/>
                </a:solidFill>
              </a:rPr>
              <a:t>Chain rule: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Shape 414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415" name="Shape 415"/>
          <p:cNvSpPr/>
          <p:nvPr/>
        </p:nvSpPr>
        <p:spPr>
          <a:xfrm>
            <a:off x="2976200" y="494750"/>
            <a:ext cx="3494699" cy="3494699"/>
          </a:xfrm>
          <a:prstGeom prst="ellipse">
            <a:avLst/>
          </a:prstGeom>
          <a:solidFill>
            <a:srgbClr val="F3F3F3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4800"/>
              <a:t>f</a:t>
            </a:r>
          </a:p>
        </p:txBody>
      </p:sp>
      <p:cxnSp>
        <p:nvCxnSpPr>
          <p:cNvPr id="416" name="Shape 416"/>
          <p:cNvCxnSpPr/>
          <p:nvPr/>
        </p:nvCxnSpPr>
        <p:spPr>
          <a:xfrm flipH="1" rot="10800000">
            <a:off x="702175" y="2976175"/>
            <a:ext cx="2409900" cy="813899"/>
          </a:xfrm>
          <a:prstGeom prst="straightConnector1">
            <a:avLst/>
          </a:prstGeom>
          <a:noFill/>
          <a:ln cap="flat" cmpd="sng" w="19050">
            <a:solidFill>
              <a:srgbClr val="38761D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417" name="Shape 417"/>
          <p:cNvCxnSpPr/>
          <p:nvPr/>
        </p:nvCxnSpPr>
        <p:spPr>
          <a:xfrm>
            <a:off x="989425" y="470775"/>
            <a:ext cx="2194200" cy="933599"/>
          </a:xfrm>
          <a:prstGeom prst="straightConnector1">
            <a:avLst/>
          </a:prstGeom>
          <a:noFill/>
          <a:ln cap="flat" cmpd="sng" w="19050">
            <a:solidFill>
              <a:srgbClr val="38761D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418" name="Shape 418"/>
          <p:cNvCxnSpPr>
            <a:stCxn id="415" idx="6"/>
          </p:cNvCxnSpPr>
          <p:nvPr/>
        </p:nvCxnSpPr>
        <p:spPr>
          <a:xfrm>
            <a:off x="6470899" y="2242099"/>
            <a:ext cx="2274300" cy="0"/>
          </a:xfrm>
          <a:prstGeom prst="straightConnector1">
            <a:avLst/>
          </a:prstGeom>
          <a:noFill/>
          <a:ln cap="flat" cmpd="sng" w="19050">
            <a:solidFill>
              <a:srgbClr val="38761D"/>
            </a:solidFill>
            <a:prstDash val="solid"/>
            <a:round/>
            <a:headEnd len="lg" w="lg" type="none"/>
            <a:tailEnd len="lg" w="lg" type="triangle"/>
          </a:ln>
        </p:spPr>
      </p:cxnSp>
      <p:pic>
        <p:nvPicPr>
          <p:cNvPr id="419" name="Shape 4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0512" y="233100"/>
            <a:ext cx="352425" cy="304800"/>
          </a:xfrm>
          <a:prstGeom prst="rect">
            <a:avLst/>
          </a:prstGeom>
          <a:noFill/>
          <a:ln cap="flat" cmpd="sng" w="1905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420" name="Shape 4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00362" y="3061025"/>
            <a:ext cx="295275" cy="361950"/>
          </a:xfrm>
          <a:prstGeom prst="rect">
            <a:avLst/>
          </a:prstGeom>
          <a:noFill/>
          <a:ln cap="flat" cmpd="sng" w="1905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421" name="Shape 4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45937" y="1758700"/>
            <a:ext cx="352425" cy="304800"/>
          </a:xfrm>
          <a:prstGeom prst="rect">
            <a:avLst/>
          </a:prstGeom>
          <a:noFill/>
          <a:ln cap="flat" cmpd="sng" w="1905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422" name="Shape 422"/>
          <p:cNvSpPr txBox="1"/>
          <p:nvPr/>
        </p:nvSpPr>
        <p:spPr>
          <a:xfrm>
            <a:off x="2122250" y="-87750"/>
            <a:ext cx="4061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000">
                <a:solidFill>
                  <a:srgbClr val="38761D"/>
                </a:solidFill>
              </a:rPr>
              <a:t>activations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Shape 427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428" name="Shape 428"/>
          <p:cNvSpPr/>
          <p:nvPr/>
        </p:nvSpPr>
        <p:spPr>
          <a:xfrm>
            <a:off x="2976200" y="494750"/>
            <a:ext cx="3494699" cy="3494699"/>
          </a:xfrm>
          <a:prstGeom prst="ellipse">
            <a:avLst/>
          </a:prstGeom>
          <a:solidFill>
            <a:srgbClr val="F3F3F3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4800"/>
              <a:t>f</a:t>
            </a:r>
          </a:p>
        </p:txBody>
      </p:sp>
      <p:cxnSp>
        <p:nvCxnSpPr>
          <p:cNvPr id="429" name="Shape 429"/>
          <p:cNvCxnSpPr/>
          <p:nvPr/>
        </p:nvCxnSpPr>
        <p:spPr>
          <a:xfrm flipH="1" rot="10800000">
            <a:off x="702175" y="2976175"/>
            <a:ext cx="2409900" cy="813899"/>
          </a:xfrm>
          <a:prstGeom prst="straightConnector1">
            <a:avLst/>
          </a:prstGeom>
          <a:noFill/>
          <a:ln cap="flat" cmpd="sng" w="19050">
            <a:solidFill>
              <a:srgbClr val="38761D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430" name="Shape 430"/>
          <p:cNvCxnSpPr/>
          <p:nvPr/>
        </p:nvCxnSpPr>
        <p:spPr>
          <a:xfrm>
            <a:off x="989425" y="470775"/>
            <a:ext cx="2194200" cy="933599"/>
          </a:xfrm>
          <a:prstGeom prst="straightConnector1">
            <a:avLst/>
          </a:prstGeom>
          <a:noFill/>
          <a:ln cap="flat" cmpd="sng" w="19050">
            <a:solidFill>
              <a:srgbClr val="38761D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431" name="Shape 431"/>
          <p:cNvCxnSpPr>
            <a:stCxn id="428" idx="6"/>
          </p:cNvCxnSpPr>
          <p:nvPr/>
        </p:nvCxnSpPr>
        <p:spPr>
          <a:xfrm>
            <a:off x="6470899" y="2242099"/>
            <a:ext cx="2274300" cy="0"/>
          </a:xfrm>
          <a:prstGeom prst="straightConnector1">
            <a:avLst/>
          </a:prstGeom>
          <a:noFill/>
          <a:ln cap="flat" cmpd="sng" w="19050">
            <a:solidFill>
              <a:srgbClr val="38761D"/>
            </a:solidFill>
            <a:prstDash val="solid"/>
            <a:round/>
            <a:headEnd len="lg" w="lg" type="none"/>
            <a:tailEnd len="lg" w="lg" type="triangle"/>
          </a:ln>
        </p:spPr>
      </p:cxnSp>
      <p:pic>
        <p:nvPicPr>
          <p:cNvPr id="432" name="Shape 4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0512" y="233100"/>
            <a:ext cx="352425" cy="304800"/>
          </a:xfrm>
          <a:prstGeom prst="rect">
            <a:avLst/>
          </a:prstGeom>
          <a:noFill/>
          <a:ln cap="flat" cmpd="sng" w="1905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433" name="Shape 4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00362" y="3061025"/>
            <a:ext cx="295275" cy="361950"/>
          </a:xfrm>
          <a:prstGeom prst="rect">
            <a:avLst/>
          </a:prstGeom>
          <a:noFill/>
          <a:ln cap="flat" cmpd="sng" w="1905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434" name="Shape 4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45937" y="1758700"/>
            <a:ext cx="352425" cy="304800"/>
          </a:xfrm>
          <a:prstGeom prst="rect">
            <a:avLst/>
          </a:prstGeom>
          <a:noFill/>
          <a:ln cap="flat" cmpd="sng" w="1905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435" name="Shape 435"/>
          <p:cNvSpPr txBox="1"/>
          <p:nvPr/>
        </p:nvSpPr>
        <p:spPr>
          <a:xfrm>
            <a:off x="2122250" y="-87750"/>
            <a:ext cx="4061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>
                <a:solidFill>
                  <a:srgbClr val="38761D"/>
                </a:solidFill>
              </a:rPr>
              <a:t>activations</a:t>
            </a:r>
          </a:p>
        </p:txBody>
      </p:sp>
      <p:pic>
        <p:nvPicPr>
          <p:cNvPr id="436" name="Shape 4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98762" y="1290437"/>
            <a:ext cx="485775" cy="638175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437" name="Shape 43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398762" y="2493037"/>
            <a:ext cx="409575" cy="70485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438" name="Shape 438"/>
          <p:cNvSpPr txBox="1"/>
          <p:nvPr/>
        </p:nvSpPr>
        <p:spPr>
          <a:xfrm>
            <a:off x="3945275" y="893675"/>
            <a:ext cx="2114400" cy="5744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FF0000"/>
                </a:solidFill>
              </a:rPr>
              <a:t>“local gradient”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Shape 443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444" name="Shape 444"/>
          <p:cNvSpPr/>
          <p:nvPr/>
        </p:nvSpPr>
        <p:spPr>
          <a:xfrm>
            <a:off x="2976200" y="494750"/>
            <a:ext cx="3494699" cy="3494699"/>
          </a:xfrm>
          <a:prstGeom prst="ellipse">
            <a:avLst/>
          </a:prstGeom>
          <a:solidFill>
            <a:srgbClr val="F3F3F3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4800"/>
              <a:t>f</a:t>
            </a:r>
          </a:p>
        </p:txBody>
      </p:sp>
      <p:cxnSp>
        <p:nvCxnSpPr>
          <p:cNvPr id="445" name="Shape 445"/>
          <p:cNvCxnSpPr/>
          <p:nvPr/>
        </p:nvCxnSpPr>
        <p:spPr>
          <a:xfrm flipH="1" rot="10800000">
            <a:off x="702175" y="2976175"/>
            <a:ext cx="2409900" cy="813899"/>
          </a:xfrm>
          <a:prstGeom prst="straightConnector1">
            <a:avLst/>
          </a:prstGeom>
          <a:noFill/>
          <a:ln cap="flat" cmpd="sng" w="19050">
            <a:solidFill>
              <a:srgbClr val="38761D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446" name="Shape 446"/>
          <p:cNvCxnSpPr/>
          <p:nvPr/>
        </p:nvCxnSpPr>
        <p:spPr>
          <a:xfrm>
            <a:off x="989425" y="470775"/>
            <a:ext cx="2194200" cy="933599"/>
          </a:xfrm>
          <a:prstGeom prst="straightConnector1">
            <a:avLst/>
          </a:prstGeom>
          <a:noFill/>
          <a:ln cap="flat" cmpd="sng" w="19050">
            <a:solidFill>
              <a:srgbClr val="38761D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447" name="Shape 447"/>
          <p:cNvCxnSpPr>
            <a:stCxn id="444" idx="6"/>
          </p:cNvCxnSpPr>
          <p:nvPr/>
        </p:nvCxnSpPr>
        <p:spPr>
          <a:xfrm>
            <a:off x="6470899" y="2242099"/>
            <a:ext cx="2274300" cy="0"/>
          </a:xfrm>
          <a:prstGeom prst="straightConnector1">
            <a:avLst/>
          </a:prstGeom>
          <a:noFill/>
          <a:ln cap="flat" cmpd="sng" w="19050">
            <a:solidFill>
              <a:srgbClr val="38761D"/>
            </a:solidFill>
            <a:prstDash val="solid"/>
            <a:round/>
            <a:headEnd len="lg" w="lg" type="none"/>
            <a:tailEnd len="lg" w="lg" type="triangle"/>
          </a:ln>
        </p:spPr>
      </p:cxnSp>
      <p:pic>
        <p:nvPicPr>
          <p:cNvPr id="448" name="Shape 4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0512" y="233100"/>
            <a:ext cx="352425" cy="304800"/>
          </a:xfrm>
          <a:prstGeom prst="rect">
            <a:avLst/>
          </a:prstGeom>
          <a:noFill/>
          <a:ln cap="flat" cmpd="sng" w="1905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449" name="Shape 4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00362" y="3061025"/>
            <a:ext cx="295275" cy="361950"/>
          </a:xfrm>
          <a:prstGeom prst="rect">
            <a:avLst/>
          </a:prstGeom>
          <a:noFill/>
          <a:ln cap="flat" cmpd="sng" w="1905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450" name="Shape 4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45937" y="1758700"/>
            <a:ext cx="352425" cy="304800"/>
          </a:xfrm>
          <a:prstGeom prst="rect">
            <a:avLst/>
          </a:prstGeom>
          <a:noFill/>
          <a:ln cap="flat" cmpd="sng" w="1905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451" name="Shape 451"/>
          <p:cNvSpPr txBox="1"/>
          <p:nvPr/>
        </p:nvSpPr>
        <p:spPr>
          <a:xfrm>
            <a:off x="2122250" y="-87750"/>
            <a:ext cx="4061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>
                <a:solidFill>
                  <a:srgbClr val="38761D"/>
                </a:solidFill>
              </a:rPr>
              <a:t>activations</a:t>
            </a:r>
          </a:p>
        </p:txBody>
      </p:sp>
      <p:pic>
        <p:nvPicPr>
          <p:cNvPr id="452" name="Shape 45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98762" y="1290437"/>
            <a:ext cx="485775" cy="638175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453" name="Shape 45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398762" y="2493037"/>
            <a:ext cx="409575" cy="70485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454" name="Shape 454"/>
          <p:cNvSpPr txBox="1"/>
          <p:nvPr/>
        </p:nvSpPr>
        <p:spPr>
          <a:xfrm>
            <a:off x="3945275" y="893675"/>
            <a:ext cx="2114400" cy="5744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FF0000"/>
                </a:solidFill>
              </a:rPr>
              <a:t>“local gradient”</a:t>
            </a:r>
          </a:p>
        </p:txBody>
      </p:sp>
      <p:cxnSp>
        <p:nvCxnSpPr>
          <p:cNvPr id="455" name="Shape 455"/>
          <p:cNvCxnSpPr/>
          <p:nvPr/>
        </p:nvCxnSpPr>
        <p:spPr>
          <a:xfrm rot="10800000">
            <a:off x="6471112" y="2433625"/>
            <a:ext cx="2225999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pic>
        <p:nvPicPr>
          <p:cNvPr id="456" name="Shape 45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164987" y="2555187"/>
            <a:ext cx="514350" cy="676275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457" name="Shape 457"/>
          <p:cNvSpPr txBox="1"/>
          <p:nvPr/>
        </p:nvSpPr>
        <p:spPr>
          <a:xfrm>
            <a:off x="6712600" y="3544575"/>
            <a:ext cx="4061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>
                <a:solidFill>
                  <a:srgbClr val="FF0000"/>
                </a:solidFill>
              </a:rPr>
              <a:t>gradients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Shape 462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463" name="Shape 463"/>
          <p:cNvSpPr/>
          <p:nvPr/>
        </p:nvSpPr>
        <p:spPr>
          <a:xfrm>
            <a:off x="2976200" y="494750"/>
            <a:ext cx="3494699" cy="3494699"/>
          </a:xfrm>
          <a:prstGeom prst="ellipse">
            <a:avLst/>
          </a:prstGeom>
          <a:solidFill>
            <a:srgbClr val="F3F3F3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4800"/>
              <a:t>f</a:t>
            </a:r>
          </a:p>
        </p:txBody>
      </p:sp>
      <p:cxnSp>
        <p:nvCxnSpPr>
          <p:cNvPr id="464" name="Shape 464"/>
          <p:cNvCxnSpPr/>
          <p:nvPr/>
        </p:nvCxnSpPr>
        <p:spPr>
          <a:xfrm flipH="1" rot="10800000">
            <a:off x="702175" y="2976175"/>
            <a:ext cx="2409900" cy="813899"/>
          </a:xfrm>
          <a:prstGeom prst="straightConnector1">
            <a:avLst/>
          </a:prstGeom>
          <a:noFill/>
          <a:ln cap="flat" cmpd="sng" w="19050">
            <a:solidFill>
              <a:srgbClr val="38761D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465" name="Shape 465"/>
          <p:cNvCxnSpPr/>
          <p:nvPr/>
        </p:nvCxnSpPr>
        <p:spPr>
          <a:xfrm>
            <a:off x="989425" y="470775"/>
            <a:ext cx="2194200" cy="933599"/>
          </a:xfrm>
          <a:prstGeom prst="straightConnector1">
            <a:avLst/>
          </a:prstGeom>
          <a:noFill/>
          <a:ln cap="flat" cmpd="sng" w="19050">
            <a:solidFill>
              <a:srgbClr val="38761D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466" name="Shape 466"/>
          <p:cNvCxnSpPr>
            <a:stCxn id="463" idx="6"/>
          </p:cNvCxnSpPr>
          <p:nvPr/>
        </p:nvCxnSpPr>
        <p:spPr>
          <a:xfrm>
            <a:off x="6470899" y="2242099"/>
            <a:ext cx="2274300" cy="0"/>
          </a:xfrm>
          <a:prstGeom prst="straightConnector1">
            <a:avLst/>
          </a:prstGeom>
          <a:noFill/>
          <a:ln cap="flat" cmpd="sng" w="19050">
            <a:solidFill>
              <a:srgbClr val="38761D"/>
            </a:solidFill>
            <a:prstDash val="solid"/>
            <a:round/>
            <a:headEnd len="lg" w="lg" type="none"/>
            <a:tailEnd len="lg" w="lg" type="triangle"/>
          </a:ln>
        </p:spPr>
      </p:cxnSp>
      <p:pic>
        <p:nvPicPr>
          <p:cNvPr id="467" name="Shape 4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0512" y="233100"/>
            <a:ext cx="352425" cy="304800"/>
          </a:xfrm>
          <a:prstGeom prst="rect">
            <a:avLst/>
          </a:prstGeom>
          <a:noFill/>
          <a:ln cap="flat" cmpd="sng" w="1905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468" name="Shape 4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00362" y="3061025"/>
            <a:ext cx="295275" cy="361950"/>
          </a:xfrm>
          <a:prstGeom prst="rect">
            <a:avLst/>
          </a:prstGeom>
          <a:noFill/>
          <a:ln cap="flat" cmpd="sng" w="1905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469" name="Shape 4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45937" y="1758700"/>
            <a:ext cx="352425" cy="304800"/>
          </a:xfrm>
          <a:prstGeom prst="rect">
            <a:avLst/>
          </a:prstGeom>
          <a:noFill/>
          <a:ln cap="flat" cmpd="sng" w="1905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</p:pic>
      <p:cxnSp>
        <p:nvCxnSpPr>
          <p:cNvPr id="470" name="Shape 470"/>
          <p:cNvCxnSpPr/>
          <p:nvPr/>
        </p:nvCxnSpPr>
        <p:spPr>
          <a:xfrm rot="10800000">
            <a:off x="6471112" y="2433625"/>
            <a:ext cx="2225999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471" name="Shape 471"/>
          <p:cNvSpPr txBox="1"/>
          <p:nvPr/>
        </p:nvSpPr>
        <p:spPr>
          <a:xfrm>
            <a:off x="2122250" y="-87750"/>
            <a:ext cx="4061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>
                <a:solidFill>
                  <a:srgbClr val="38761D"/>
                </a:solidFill>
              </a:rPr>
              <a:t>activations</a:t>
            </a:r>
          </a:p>
        </p:txBody>
      </p:sp>
      <p:pic>
        <p:nvPicPr>
          <p:cNvPr id="472" name="Shape 47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64987" y="2555187"/>
            <a:ext cx="514350" cy="676275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473" name="Shape 47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398762" y="1290437"/>
            <a:ext cx="485775" cy="638175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474" name="Shape 47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398762" y="2493037"/>
            <a:ext cx="409575" cy="70485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475" name="Shape 475"/>
          <p:cNvSpPr txBox="1"/>
          <p:nvPr/>
        </p:nvSpPr>
        <p:spPr>
          <a:xfrm>
            <a:off x="6712600" y="3544575"/>
            <a:ext cx="4061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>
                <a:solidFill>
                  <a:srgbClr val="FF0000"/>
                </a:solidFill>
              </a:rPr>
              <a:t>gradients</a:t>
            </a:r>
          </a:p>
        </p:txBody>
      </p:sp>
      <p:sp>
        <p:nvSpPr>
          <p:cNvPr id="476" name="Shape 476"/>
          <p:cNvSpPr txBox="1"/>
          <p:nvPr/>
        </p:nvSpPr>
        <p:spPr>
          <a:xfrm>
            <a:off x="3945275" y="893675"/>
            <a:ext cx="2114400" cy="5744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FF0000"/>
                </a:solidFill>
              </a:rPr>
              <a:t>“local gradient”</a:t>
            </a:r>
          </a:p>
        </p:txBody>
      </p:sp>
      <p:pic>
        <p:nvPicPr>
          <p:cNvPr id="477" name="Shape 47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rot="1599977">
            <a:off x="854575" y="1126662"/>
            <a:ext cx="2019300" cy="723900"/>
          </a:xfrm>
          <a:prstGeom prst="rect">
            <a:avLst/>
          </a:prstGeom>
          <a:noFill/>
          <a:ln>
            <a:noFill/>
          </a:ln>
        </p:spPr>
      </p:pic>
      <p:sp>
        <p:nvSpPr>
          <p:cNvPr id="478" name="Shape 478"/>
          <p:cNvSpPr/>
          <p:nvPr/>
        </p:nvSpPr>
        <p:spPr>
          <a:xfrm rot="1570464">
            <a:off x="895171" y="839041"/>
            <a:ext cx="590335" cy="638099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479" name="Shape 479"/>
          <p:cNvCxnSpPr/>
          <p:nvPr/>
        </p:nvCxnSpPr>
        <p:spPr>
          <a:xfrm rot="10800000">
            <a:off x="948800" y="608524"/>
            <a:ext cx="2147099" cy="9474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Shape 484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485" name="Shape 485"/>
          <p:cNvSpPr/>
          <p:nvPr/>
        </p:nvSpPr>
        <p:spPr>
          <a:xfrm>
            <a:off x="2976200" y="494750"/>
            <a:ext cx="3494699" cy="3494699"/>
          </a:xfrm>
          <a:prstGeom prst="ellipse">
            <a:avLst/>
          </a:prstGeom>
          <a:solidFill>
            <a:srgbClr val="F3F3F3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4800"/>
              <a:t>f</a:t>
            </a:r>
          </a:p>
        </p:txBody>
      </p:sp>
      <p:cxnSp>
        <p:nvCxnSpPr>
          <p:cNvPr id="486" name="Shape 486"/>
          <p:cNvCxnSpPr/>
          <p:nvPr/>
        </p:nvCxnSpPr>
        <p:spPr>
          <a:xfrm flipH="1" rot="10800000">
            <a:off x="702175" y="2976175"/>
            <a:ext cx="2409900" cy="813899"/>
          </a:xfrm>
          <a:prstGeom prst="straightConnector1">
            <a:avLst/>
          </a:prstGeom>
          <a:noFill/>
          <a:ln cap="flat" cmpd="sng" w="19050">
            <a:solidFill>
              <a:srgbClr val="38761D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487" name="Shape 487"/>
          <p:cNvCxnSpPr/>
          <p:nvPr/>
        </p:nvCxnSpPr>
        <p:spPr>
          <a:xfrm>
            <a:off x="989425" y="470775"/>
            <a:ext cx="2194200" cy="933599"/>
          </a:xfrm>
          <a:prstGeom prst="straightConnector1">
            <a:avLst/>
          </a:prstGeom>
          <a:noFill/>
          <a:ln cap="flat" cmpd="sng" w="19050">
            <a:solidFill>
              <a:srgbClr val="38761D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488" name="Shape 488"/>
          <p:cNvCxnSpPr>
            <a:stCxn id="485" idx="6"/>
          </p:cNvCxnSpPr>
          <p:nvPr/>
        </p:nvCxnSpPr>
        <p:spPr>
          <a:xfrm>
            <a:off x="6470899" y="2242099"/>
            <a:ext cx="2274300" cy="0"/>
          </a:xfrm>
          <a:prstGeom prst="straightConnector1">
            <a:avLst/>
          </a:prstGeom>
          <a:noFill/>
          <a:ln cap="flat" cmpd="sng" w="19050">
            <a:solidFill>
              <a:srgbClr val="38761D"/>
            </a:solidFill>
            <a:prstDash val="solid"/>
            <a:round/>
            <a:headEnd len="lg" w="lg" type="none"/>
            <a:tailEnd len="lg" w="lg" type="triangle"/>
          </a:ln>
        </p:spPr>
      </p:cxnSp>
      <p:pic>
        <p:nvPicPr>
          <p:cNvPr id="489" name="Shape 4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0512" y="233100"/>
            <a:ext cx="352425" cy="304800"/>
          </a:xfrm>
          <a:prstGeom prst="rect">
            <a:avLst/>
          </a:prstGeom>
          <a:noFill/>
          <a:ln cap="flat" cmpd="sng" w="1905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490" name="Shape 4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00362" y="3061025"/>
            <a:ext cx="295275" cy="361950"/>
          </a:xfrm>
          <a:prstGeom prst="rect">
            <a:avLst/>
          </a:prstGeom>
          <a:noFill/>
          <a:ln cap="flat" cmpd="sng" w="1905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491" name="Shape 49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45937" y="1758700"/>
            <a:ext cx="352425" cy="304800"/>
          </a:xfrm>
          <a:prstGeom prst="rect">
            <a:avLst/>
          </a:prstGeom>
          <a:noFill/>
          <a:ln cap="flat" cmpd="sng" w="1905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</p:pic>
      <p:cxnSp>
        <p:nvCxnSpPr>
          <p:cNvPr id="492" name="Shape 492"/>
          <p:cNvCxnSpPr/>
          <p:nvPr/>
        </p:nvCxnSpPr>
        <p:spPr>
          <a:xfrm rot="10800000">
            <a:off x="6471112" y="2433625"/>
            <a:ext cx="2225999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493" name="Shape 493"/>
          <p:cNvSpPr txBox="1"/>
          <p:nvPr/>
        </p:nvSpPr>
        <p:spPr>
          <a:xfrm>
            <a:off x="2122250" y="-87750"/>
            <a:ext cx="4061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>
                <a:solidFill>
                  <a:srgbClr val="38761D"/>
                </a:solidFill>
              </a:rPr>
              <a:t>activations</a:t>
            </a:r>
          </a:p>
        </p:txBody>
      </p:sp>
      <p:pic>
        <p:nvPicPr>
          <p:cNvPr id="494" name="Shape 49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64987" y="2555187"/>
            <a:ext cx="514350" cy="676275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495" name="Shape 49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398762" y="1290437"/>
            <a:ext cx="485775" cy="638175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496" name="Shape 49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398762" y="2493037"/>
            <a:ext cx="409575" cy="70485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497" name="Shape 497"/>
          <p:cNvSpPr txBox="1"/>
          <p:nvPr/>
        </p:nvSpPr>
        <p:spPr>
          <a:xfrm>
            <a:off x="6712600" y="3544575"/>
            <a:ext cx="4061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>
                <a:solidFill>
                  <a:srgbClr val="FF0000"/>
                </a:solidFill>
              </a:rPr>
              <a:t>gradients</a:t>
            </a:r>
          </a:p>
        </p:txBody>
      </p:sp>
      <p:sp>
        <p:nvSpPr>
          <p:cNvPr id="498" name="Shape 498"/>
          <p:cNvSpPr txBox="1"/>
          <p:nvPr/>
        </p:nvSpPr>
        <p:spPr>
          <a:xfrm>
            <a:off x="3945275" y="893675"/>
            <a:ext cx="2114400" cy="5744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FF0000"/>
                </a:solidFill>
              </a:rPr>
              <a:t>“local gradient”</a:t>
            </a:r>
          </a:p>
        </p:txBody>
      </p:sp>
      <p:pic>
        <p:nvPicPr>
          <p:cNvPr id="499" name="Shape 49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rot="1599977">
            <a:off x="854575" y="1126662"/>
            <a:ext cx="2019300" cy="723900"/>
          </a:xfrm>
          <a:prstGeom prst="rect">
            <a:avLst/>
          </a:prstGeom>
          <a:noFill/>
          <a:ln>
            <a:noFill/>
          </a:ln>
        </p:spPr>
      </p:pic>
      <p:sp>
        <p:nvSpPr>
          <p:cNvPr id="500" name="Shape 500"/>
          <p:cNvSpPr/>
          <p:nvPr/>
        </p:nvSpPr>
        <p:spPr>
          <a:xfrm rot="1570464">
            <a:off x="895171" y="839041"/>
            <a:ext cx="590335" cy="638099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501" name="Shape 50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rot="-1120751">
            <a:off x="1263975" y="3492299"/>
            <a:ext cx="2009775" cy="714375"/>
          </a:xfrm>
          <a:prstGeom prst="rect">
            <a:avLst/>
          </a:prstGeom>
          <a:noFill/>
          <a:ln>
            <a:noFill/>
          </a:ln>
        </p:spPr>
      </p:pic>
      <p:sp>
        <p:nvSpPr>
          <p:cNvPr id="502" name="Shape 502"/>
          <p:cNvSpPr/>
          <p:nvPr/>
        </p:nvSpPr>
        <p:spPr>
          <a:xfrm rot="-1146435">
            <a:off x="1284216" y="3750213"/>
            <a:ext cx="590216" cy="638225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503" name="Shape 503"/>
          <p:cNvCxnSpPr/>
          <p:nvPr/>
        </p:nvCxnSpPr>
        <p:spPr>
          <a:xfrm rot="10800000">
            <a:off x="948800" y="608524"/>
            <a:ext cx="2147099" cy="9474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504" name="Shape 504"/>
          <p:cNvCxnSpPr/>
          <p:nvPr/>
        </p:nvCxnSpPr>
        <p:spPr>
          <a:xfrm flipH="1">
            <a:off x="773874" y="3105100"/>
            <a:ext cx="2386200" cy="780599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Shape 509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510" name="Shape 510"/>
          <p:cNvSpPr/>
          <p:nvPr/>
        </p:nvSpPr>
        <p:spPr>
          <a:xfrm>
            <a:off x="2976200" y="494750"/>
            <a:ext cx="3494699" cy="3494699"/>
          </a:xfrm>
          <a:prstGeom prst="ellipse">
            <a:avLst/>
          </a:prstGeom>
          <a:solidFill>
            <a:srgbClr val="F3F3F3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4800"/>
              <a:t>f</a:t>
            </a:r>
          </a:p>
        </p:txBody>
      </p:sp>
      <p:cxnSp>
        <p:nvCxnSpPr>
          <p:cNvPr id="511" name="Shape 511"/>
          <p:cNvCxnSpPr/>
          <p:nvPr/>
        </p:nvCxnSpPr>
        <p:spPr>
          <a:xfrm flipH="1" rot="10800000">
            <a:off x="702175" y="2976175"/>
            <a:ext cx="2409900" cy="813899"/>
          </a:xfrm>
          <a:prstGeom prst="straightConnector1">
            <a:avLst/>
          </a:prstGeom>
          <a:noFill/>
          <a:ln cap="flat" cmpd="sng" w="19050">
            <a:solidFill>
              <a:srgbClr val="38761D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512" name="Shape 512"/>
          <p:cNvCxnSpPr/>
          <p:nvPr/>
        </p:nvCxnSpPr>
        <p:spPr>
          <a:xfrm>
            <a:off x="989425" y="470775"/>
            <a:ext cx="2194200" cy="933599"/>
          </a:xfrm>
          <a:prstGeom prst="straightConnector1">
            <a:avLst/>
          </a:prstGeom>
          <a:noFill/>
          <a:ln cap="flat" cmpd="sng" w="19050">
            <a:solidFill>
              <a:srgbClr val="38761D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513" name="Shape 513"/>
          <p:cNvCxnSpPr>
            <a:stCxn id="510" idx="6"/>
          </p:cNvCxnSpPr>
          <p:nvPr/>
        </p:nvCxnSpPr>
        <p:spPr>
          <a:xfrm>
            <a:off x="6470899" y="2242099"/>
            <a:ext cx="2274300" cy="0"/>
          </a:xfrm>
          <a:prstGeom prst="straightConnector1">
            <a:avLst/>
          </a:prstGeom>
          <a:noFill/>
          <a:ln cap="flat" cmpd="sng" w="19050">
            <a:solidFill>
              <a:srgbClr val="38761D"/>
            </a:solidFill>
            <a:prstDash val="solid"/>
            <a:round/>
            <a:headEnd len="lg" w="lg" type="none"/>
            <a:tailEnd len="lg" w="lg" type="triangle"/>
          </a:ln>
        </p:spPr>
      </p:cxnSp>
      <p:pic>
        <p:nvPicPr>
          <p:cNvPr id="514" name="Shape 5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0512" y="233100"/>
            <a:ext cx="352425" cy="304800"/>
          </a:xfrm>
          <a:prstGeom prst="rect">
            <a:avLst/>
          </a:prstGeom>
          <a:noFill/>
          <a:ln cap="flat" cmpd="sng" w="1905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515" name="Shape 5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00362" y="3061025"/>
            <a:ext cx="295275" cy="361950"/>
          </a:xfrm>
          <a:prstGeom prst="rect">
            <a:avLst/>
          </a:prstGeom>
          <a:noFill/>
          <a:ln cap="flat" cmpd="sng" w="1905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516" name="Shape 5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45937" y="1758700"/>
            <a:ext cx="352425" cy="304800"/>
          </a:xfrm>
          <a:prstGeom prst="rect">
            <a:avLst/>
          </a:prstGeom>
          <a:noFill/>
          <a:ln cap="flat" cmpd="sng" w="1905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</p:pic>
      <p:cxnSp>
        <p:nvCxnSpPr>
          <p:cNvPr id="517" name="Shape 517"/>
          <p:cNvCxnSpPr/>
          <p:nvPr/>
        </p:nvCxnSpPr>
        <p:spPr>
          <a:xfrm rot="10800000">
            <a:off x="6471112" y="2433625"/>
            <a:ext cx="2225999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518" name="Shape 518"/>
          <p:cNvSpPr txBox="1"/>
          <p:nvPr/>
        </p:nvSpPr>
        <p:spPr>
          <a:xfrm>
            <a:off x="2122250" y="-87750"/>
            <a:ext cx="4061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>
                <a:solidFill>
                  <a:srgbClr val="38761D"/>
                </a:solidFill>
              </a:rPr>
              <a:t>activations</a:t>
            </a:r>
          </a:p>
        </p:txBody>
      </p:sp>
      <p:pic>
        <p:nvPicPr>
          <p:cNvPr id="519" name="Shape 5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64987" y="2555187"/>
            <a:ext cx="514350" cy="676275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520" name="Shape 5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398762" y="1290437"/>
            <a:ext cx="485775" cy="638175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521" name="Shape 5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398762" y="2493037"/>
            <a:ext cx="409575" cy="70485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522" name="Shape 522"/>
          <p:cNvSpPr txBox="1"/>
          <p:nvPr/>
        </p:nvSpPr>
        <p:spPr>
          <a:xfrm>
            <a:off x="6712600" y="3544575"/>
            <a:ext cx="4061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>
                <a:solidFill>
                  <a:srgbClr val="FF0000"/>
                </a:solidFill>
              </a:rPr>
              <a:t>gradients</a:t>
            </a:r>
          </a:p>
        </p:txBody>
      </p:sp>
      <p:sp>
        <p:nvSpPr>
          <p:cNvPr id="523" name="Shape 523"/>
          <p:cNvSpPr txBox="1"/>
          <p:nvPr/>
        </p:nvSpPr>
        <p:spPr>
          <a:xfrm>
            <a:off x="3945275" y="893675"/>
            <a:ext cx="2114400" cy="5744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FF0000"/>
                </a:solidFill>
              </a:rPr>
              <a:t>“local gradient”</a:t>
            </a:r>
          </a:p>
        </p:txBody>
      </p:sp>
      <p:pic>
        <p:nvPicPr>
          <p:cNvPr id="524" name="Shape 52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rot="1599977">
            <a:off x="854575" y="1126662"/>
            <a:ext cx="2019300" cy="723900"/>
          </a:xfrm>
          <a:prstGeom prst="rect">
            <a:avLst/>
          </a:prstGeom>
          <a:noFill/>
          <a:ln>
            <a:noFill/>
          </a:ln>
        </p:spPr>
      </p:pic>
      <p:sp>
        <p:nvSpPr>
          <p:cNvPr id="525" name="Shape 525"/>
          <p:cNvSpPr/>
          <p:nvPr/>
        </p:nvSpPr>
        <p:spPr>
          <a:xfrm rot="1570464">
            <a:off x="895171" y="839041"/>
            <a:ext cx="590335" cy="638099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526" name="Shape 52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rot="-1120751">
            <a:off x="1263975" y="3492299"/>
            <a:ext cx="2009775" cy="714375"/>
          </a:xfrm>
          <a:prstGeom prst="rect">
            <a:avLst/>
          </a:prstGeom>
          <a:noFill/>
          <a:ln>
            <a:noFill/>
          </a:ln>
        </p:spPr>
      </p:pic>
      <p:sp>
        <p:nvSpPr>
          <p:cNvPr id="527" name="Shape 527"/>
          <p:cNvSpPr/>
          <p:nvPr/>
        </p:nvSpPr>
        <p:spPr>
          <a:xfrm rot="-1146435">
            <a:off x="1284216" y="3750213"/>
            <a:ext cx="590216" cy="638225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528" name="Shape 528"/>
          <p:cNvCxnSpPr/>
          <p:nvPr/>
        </p:nvCxnSpPr>
        <p:spPr>
          <a:xfrm rot="10800000">
            <a:off x="948800" y="608524"/>
            <a:ext cx="2147099" cy="9474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529" name="Shape 529"/>
          <p:cNvCxnSpPr/>
          <p:nvPr/>
        </p:nvCxnSpPr>
        <p:spPr>
          <a:xfrm flipH="1">
            <a:off x="773874" y="3105100"/>
            <a:ext cx="2386200" cy="780599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530" name="Shape 530"/>
          <p:cNvSpPr/>
          <p:nvPr/>
        </p:nvSpPr>
        <p:spPr>
          <a:xfrm>
            <a:off x="-2292200" y="-2282450"/>
            <a:ext cx="3494699" cy="3494699"/>
          </a:xfrm>
          <a:prstGeom prst="ellipse">
            <a:avLst/>
          </a:prstGeom>
          <a:solidFill>
            <a:srgbClr val="F3F3F3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4800"/>
          </a:p>
        </p:txBody>
      </p:sp>
      <p:sp>
        <p:nvSpPr>
          <p:cNvPr id="531" name="Shape 531"/>
          <p:cNvSpPr/>
          <p:nvPr/>
        </p:nvSpPr>
        <p:spPr>
          <a:xfrm>
            <a:off x="-2792525" y="2626300"/>
            <a:ext cx="3494699" cy="3494699"/>
          </a:xfrm>
          <a:prstGeom prst="ellipse">
            <a:avLst/>
          </a:prstGeom>
          <a:solidFill>
            <a:srgbClr val="F3F3F3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48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Shape 536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537" name="Shape 5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1525" y="65025"/>
            <a:ext cx="3086100" cy="714375"/>
          </a:xfrm>
          <a:prstGeom prst="rect">
            <a:avLst/>
          </a:prstGeom>
          <a:noFill/>
          <a:ln>
            <a:noFill/>
          </a:ln>
        </p:spPr>
      </p:pic>
      <p:sp>
        <p:nvSpPr>
          <p:cNvPr id="538" name="Shape 538"/>
          <p:cNvSpPr txBox="1"/>
          <p:nvPr/>
        </p:nvSpPr>
        <p:spPr>
          <a:xfrm>
            <a:off x="126800" y="117975"/>
            <a:ext cx="30860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Another example:</a:t>
            </a:r>
          </a:p>
        </p:txBody>
      </p:sp>
      <p:pic>
        <p:nvPicPr>
          <p:cNvPr id="539" name="Shape 5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0725" y="858425"/>
            <a:ext cx="6587700" cy="2369575"/>
          </a:xfrm>
          <a:prstGeom prst="rect">
            <a:avLst/>
          </a:prstGeom>
          <a:noFill/>
          <a:ln>
            <a:noFill/>
          </a:ln>
        </p:spPr>
      </p:pic>
      <p:sp>
        <p:nvSpPr>
          <p:cNvPr id="540" name="Shape 540"/>
          <p:cNvSpPr/>
          <p:nvPr/>
        </p:nvSpPr>
        <p:spPr>
          <a:xfrm>
            <a:off x="1577325" y="10788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41" name="Shape 541"/>
          <p:cNvSpPr/>
          <p:nvPr/>
        </p:nvSpPr>
        <p:spPr>
          <a:xfrm>
            <a:off x="1577325" y="15734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42" name="Shape 542"/>
          <p:cNvSpPr/>
          <p:nvPr/>
        </p:nvSpPr>
        <p:spPr>
          <a:xfrm>
            <a:off x="1577325" y="20681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43" name="Shape 543"/>
          <p:cNvSpPr/>
          <p:nvPr/>
        </p:nvSpPr>
        <p:spPr>
          <a:xfrm>
            <a:off x="1610675" y="257765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44" name="Shape 544"/>
          <p:cNvSpPr/>
          <p:nvPr/>
        </p:nvSpPr>
        <p:spPr>
          <a:xfrm>
            <a:off x="1610675" y="30871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45" name="Shape 545"/>
          <p:cNvSpPr/>
          <p:nvPr/>
        </p:nvSpPr>
        <p:spPr>
          <a:xfrm>
            <a:off x="2436300" y="2317000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46" name="Shape 546"/>
          <p:cNvSpPr/>
          <p:nvPr/>
        </p:nvSpPr>
        <p:spPr>
          <a:xfrm>
            <a:off x="2436300" y="1343584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47" name="Shape 547"/>
          <p:cNvSpPr/>
          <p:nvPr/>
        </p:nvSpPr>
        <p:spPr>
          <a:xfrm>
            <a:off x="3291675" y="18405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48" name="Shape 548"/>
          <p:cNvSpPr/>
          <p:nvPr/>
        </p:nvSpPr>
        <p:spPr>
          <a:xfrm>
            <a:off x="4188075" y="2458419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49" name="Shape 549"/>
          <p:cNvSpPr/>
          <p:nvPr/>
        </p:nvSpPr>
        <p:spPr>
          <a:xfrm>
            <a:off x="5054750" y="24584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50" name="Shape 550"/>
          <p:cNvSpPr/>
          <p:nvPr/>
        </p:nvSpPr>
        <p:spPr>
          <a:xfrm>
            <a:off x="5921425" y="24584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51" name="Shape 551"/>
          <p:cNvSpPr/>
          <p:nvPr/>
        </p:nvSpPr>
        <p:spPr>
          <a:xfrm>
            <a:off x="6788100" y="24584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52" name="Shape 552"/>
          <p:cNvSpPr/>
          <p:nvPr/>
        </p:nvSpPr>
        <p:spPr>
          <a:xfrm>
            <a:off x="7608625" y="24584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Shape 557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558" name="Shape 5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1525" y="65025"/>
            <a:ext cx="3086100" cy="714375"/>
          </a:xfrm>
          <a:prstGeom prst="rect">
            <a:avLst/>
          </a:prstGeom>
          <a:noFill/>
          <a:ln>
            <a:noFill/>
          </a:ln>
        </p:spPr>
      </p:pic>
      <p:sp>
        <p:nvSpPr>
          <p:cNvPr id="559" name="Shape 559"/>
          <p:cNvSpPr txBox="1"/>
          <p:nvPr/>
        </p:nvSpPr>
        <p:spPr>
          <a:xfrm>
            <a:off x="126800" y="117975"/>
            <a:ext cx="30860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Another example:</a:t>
            </a:r>
          </a:p>
        </p:txBody>
      </p:sp>
      <p:pic>
        <p:nvPicPr>
          <p:cNvPr id="560" name="Shape 5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0725" y="858425"/>
            <a:ext cx="6587700" cy="236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1" name="Shape 5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22025" y="3307025"/>
            <a:ext cx="4257106" cy="99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2" name="Shape 56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7125" y="3307025"/>
            <a:ext cx="3994275" cy="99653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63" name="Shape 563"/>
          <p:cNvCxnSpPr/>
          <p:nvPr/>
        </p:nvCxnSpPr>
        <p:spPr>
          <a:xfrm>
            <a:off x="4492575" y="3345150"/>
            <a:ext cx="0" cy="1041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564" name="Shape 564"/>
          <p:cNvSpPr/>
          <p:nvPr/>
        </p:nvSpPr>
        <p:spPr>
          <a:xfrm>
            <a:off x="1577325" y="10788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65" name="Shape 565"/>
          <p:cNvSpPr/>
          <p:nvPr/>
        </p:nvSpPr>
        <p:spPr>
          <a:xfrm>
            <a:off x="1577325" y="15734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66" name="Shape 566"/>
          <p:cNvSpPr/>
          <p:nvPr/>
        </p:nvSpPr>
        <p:spPr>
          <a:xfrm>
            <a:off x="1577325" y="20681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67" name="Shape 567"/>
          <p:cNvSpPr/>
          <p:nvPr/>
        </p:nvSpPr>
        <p:spPr>
          <a:xfrm>
            <a:off x="1610675" y="257765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68" name="Shape 568"/>
          <p:cNvSpPr/>
          <p:nvPr/>
        </p:nvSpPr>
        <p:spPr>
          <a:xfrm>
            <a:off x="1610675" y="30871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69" name="Shape 569"/>
          <p:cNvSpPr/>
          <p:nvPr/>
        </p:nvSpPr>
        <p:spPr>
          <a:xfrm>
            <a:off x="2436300" y="2317000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70" name="Shape 570"/>
          <p:cNvSpPr/>
          <p:nvPr/>
        </p:nvSpPr>
        <p:spPr>
          <a:xfrm>
            <a:off x="2436300" y="1343584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71" name="Shape 571"/>
          <p:cNvSpPr/>
          <p:nvPr/>
        </p:nvSpPr>
        <p:spPr>
          <a:xfrm>
            <a:off x="3291675" y="18405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72" name="Shape 572"/>
          <p:cNvSpPr/>
          <p:nvPr/>
        </p:nvSpPr>
        <p:spPr>
          <a:xfrm>
            <a:off x="4188075" y="2458419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73" name="Shape 573"/>
          <p:cNvSpPr/>
          <p:nvPr/>
        </p:nvSpPr>
        <p:spPr>
          <a:xfrm>
            <a:off x="5054750" y="24584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74" name="Shape 574"/>
          <p:cNvSpPr/>
          <p:nvPr/>
        </p:nvSpPr>
        <p:spPr>
          <a:xfrm>
            <a:off x="5921425" y="24584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75" name="Shape 575"/>
          <p:cNvSpPr/>
          <p:nvPr/>
        </p:nvSpPr>
        <p:spPr>
          <a:xfrm>
            <a:off x="6788100" y="24584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52" name="Shape 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2388" y="1404824"/>
            <a:ext cx="4459824" cy="47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Shape 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22399" y="845050"/>
            <a:ext cx="2606249" cy="43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Shape 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22400" y="1931900"/>
            <a:ext cx="3443724" cy="560424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Shape 55"/>
          <p:cNvSpPr txBox="1"/>
          <p:nvPr/>
        </p:nvSpPr>
        <p:spPr>
          <a:xfrm>
            <a:off x="955225" y="2734975"/>
            <a:ext cx="1333799" cy="2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want</a:t>
            </a:r>
          </a:p>
        </p:txBody>
      </p:sp>
      <p:pic>
        <p:nvPicPr>
          <p:cNvPr id="56" name="Shape 5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60800" y="2821401"/>
            <a:ext cx="867589" cy="393599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57" name="Shape 57"/>
          <p:cNvSpPr txBox="1"/>
          <p:nvPr/>
        </p:nvSpPr>
        <p:spPr>
          <a:xfrm>
            <a:off x="6554825" y="885400"/>
            <a:ext cx="2217299" cy="5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scores function</a:t>
            </a:r>
          </a:p>
        </p:txBody>
      </p:sp>
      <p:sp>
        <p:nvSpPr>
          <p:cNvPr id="58" name="Shape 58"/>
          <p:cNvSpPr txBox="1"/>
          <p:nvPr/>
        </p:nvSpPr>
        <p:spPr>
          <a:xfrm>
            <a:off x="6599475" y="1369225"/>
            <a:ext cx="2217299" cy="5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SVM loss</a:t>
            </a:r>
          </a:p>
        </p:txBody>
      </p:sp>
      <p:sp>
        <p:nvSpPr>
          <p:cNvPr id="59" name="Shape 59"/>
          <p:cNvSpPr txBox="1"/>
          <p:nvPr/>
        </p:nvSpPr>
        <p:spPr>
          <a:xfrm>
            <a:off x="5605825" y="1937475"/>
            <a:ext cx="3668099" cy="5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data loss + regularization</a:t>
            </a:r>
          </a:p>
        </p:txBody>
      </p:sp>
      <p:sp>
        <p:nvSpPr>
          <p:cNvPr id="60" name="Shape 60"/>
          <p:cNvSpPr txBox="1"/>
          <p:nvPr/>
        </p:nvSpPr>
        <p:spPr>
          <a:xfrm>
            <a:off x="130325" y="18725"/>
            <a:ext cx="6971400" cy="5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/>
              <a:t>Where we are...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Shape 580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581" name="Shape 5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1525" y="65025"/>
            <a:ext cx="3086100" cy="714375"/>
          </a:xfrm>
          <a:prstGeom prst="rect">
            <a:avLst/>
          </a:prstGeom>
          <a:noFill/>
          <a:ln>
            <a:noFill/>
          </a:ln>
        </p:spPr>
      </p:pic>
      <p:sp>
        <p:nvSpPr>
          <p:cNvPr id="582" name="Shape 582"/>
          <p:cNvSpPr txBox="1"/>
          <p:nvPr/>
        </p:nvSpPr>
        <p:spPr>
          <a:xfrm>
            <a:off x="126800" y="117975"/>
            <a:ext cx="30860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Another example:</a:t>
            </a:r>
          </a:p>
        </p:txBody>
      </p:sp>
      <p:pic>
        <p:nvPicPr>
          <p:cNvPr id="583" name="Shape 5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0725" y="858425"/>
            <a:ext cx="6587700" cy="236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Shape 58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22025" y="3307025"/>
            <a:ext cx="4257106" cy="99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Shape 58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7125" y="3307025"/>
            <a:ext cx="3994275" cy="99653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86" name="Shape 586"/>
          <p:cNvCxnSpPr/>
          <p:nvPr/>
        </p:nvCxnSpPr>
        <p:spPr>
          <a:xfrm>
            <a:off x="4492575" y="3345150"/>
            <a:ext cx="0" cy="1041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587" name="Shape 587"/>
          <p:cNvSpPr/>
          <p:nvPr/>
        </p:nvSpPr>
        <p:spPr>
          <a:xfrm>
            <a:off x="6707950" y="2056525"/>
            <a:ext cx="1297500" cy="714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88" name="Shape 588"/>
          <p:cNvSpPr/>
          <p:nvPr/>
        </p:nvSpPr>
        <p:spPr>
          <a:xfrm>
            <a:off x="4756875" y="3197275"/>
            <a:ext cx="4222200" cy="656699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89" name="Shape 589"/>
          <p:cNvSpPr/>
          <p:nvPr/>
        </p:nvSpPr>
        <p:spPr>
          <a:xfrm>
            <a:off x="1577325" y="10788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90" name="Shape 590"/>
          <p:cNvSpPr/>
          <p:nvPr/>
        </p:nvSpPr>
        <p:spPr>
          <a:xfrm>
            <a:off x="1577325" y="15734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91" name="Shape 591"/>
          <p:cNvSpPr/>
          <p:nvPr/>
        </p:nvSpPr>
        <p:spPr>
          <a:xfrm>
            <a:off x="1577325" y="20681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92" name="Shape 592"/>
          <p:cNvSpPr/>
          <p:nvPr/>
        </p:nvSpPr>
        <p:spPr>
          <a:xfrm>
            <a:off x="1610675" y="257765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93" name="Shape 593"/>
          <p:cNvSpPr/>
          <p:nvPr/>
        </p:nvSpPr>
        <p:spPr>
          <a:xfrm>
            <a:off x="1610675" y="30871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94" name="Shape 594"/>
          <p:cNvSpPr/>
          <p:nvPr/>
        </p:nvSpPr>
        <p:spPr>
          <a:xfrm>
            <a:off x="2436300" y="2317000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95" name="Shape 595"/>
          <p:cNvSpPr/>
          <p:nvPr/>
        </p:nvSpPr>
        <p:spPr>
          <a:xfrm>
            <a:off x="2436300" y="1343584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96" name="Shape 596"/>
          <p:cNvSpPr/>
          <p:nvPr/>
        </p:nvSpPr>
        <p:spPr>
          <a:xfrm>
            <a:off x="3291675" y="18405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97" name="Shape 597"/>
          <p:cNvSpPr/>
          <p:nvPr/>
        </p:nvSpPr>
        <p:spPr>
          <a:xfrm>
            <a:off x="4188075" y="2458419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98" name="Shape 598"/>
          <p:cNvSpPr/>
          <p:nvPr/>
        </p:nvSpPr>
        <p:spPr>
          <a:xfrm>
            <a:off x="5054750" y="24584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99" name="Shape 599"/>
          <p:cNvSpPr/>
          <p:nvPr/>
        </p:nvSpPr>
        <p:spPr>
          <a:xfrm>
            <a:off x="5921425" y="24584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00" name="Shape 600"/>
          <p:cNvSpPr/>
          <p:nvPr/>
        </p:nvSpPr>
        <p:spPr>
          <a:xfrm>
            <a:off x="6788100" y="24584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Shape 605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606" name="Shape 6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1525" y="65025"/>
            <a:ext cx="3086100" cy="714375"/>
          </a:xfrm>
          <a:prstGeom prst="rect">
            <a:avLst/>
          </a:prstGeom>
          <a:noFill/>
          <a:ln>
            <a:noFill/>
          </a:ln>
        </p:spPr>
      </p:pic>
      <p:sp>
        <p:nvSpPr>
          <p:cNvPr id="607" name="Shape 607"/>
          <p:cNvSpPr txBox="1"/>
          <p:nvPr/>
        </p:nvSpPr>
        <p:spPr>
          <a:xfrm>
            <a:off x="126800" y="117975"/>
            <a:ext cx="30860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Another example:</a:t>
            </a:r>
          </a:p>
        </p:txBody>
      </p:sp>
      <p:pic>
        <p:nvPicPr>
          <p:cNvPr id="608" name="Shape 6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0725" y="858425"/>
            <a:ext cx="6587700" cy="236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9" name="Shape 60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22025" y="3307025"/>
            <a:ext cx="4257106" cy="99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0" name="Shape 61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7125" y="3307025"/>
            <a:ext cx="3994275" cy="99653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11" name="Shape 611"/>
          <p:cNvCxnSpPr/>
          <p:nvPr/>
        </p:nvCxnSpPr>
        <p:spPr>
          <a:xfrm>
            <a:off x="4492575" y="3345150"/>
            <a:ext cx="0" cy="1041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612" name="Shape 612"/>
          <p:cNvSpPr/>
          <p:nvPr/>
        </p:nvSpPr>
        <p:spPr>
          <a:xfrm>
            <a:off x="6707950" y="2056525"/>
            <a:ext cx="1297500" cy="714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13" name="Shape 613"/>
          <p:cNvSpPr/>
          <p:nvPr/>
        </p:nvSpPr>
        <p:spPr>
          <a:xfrm>
            <a:off x="4756875" y="3197275"/>
            <a:ext cx="4222200" cy="656699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14" name="Shape 614"/>
          <p:cNvSpPr/>
          <p:nvPr/>
        </p:nvSpPr>
        <p:spPr>
          <a:xfrm>
            <a:off x="1577325" y="10788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15" name="Shape 615"/>
          <p:cNvSpPr/>
          <p:nvPr/>
        </p:nvSpPr>
        <p:spPr>
          <a:xfrm>
            <a:off x="1577325" y="15734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16" name="Shape 616"/>
          <p:cNvSpPr/>
          <p:nvPr/>
        </p:nvSpPr>
        <p:spPr>
          <a:xfrm>
            <a:off x="1577325" y="20681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17" name="Shape 617"/>
          <p:cNvSpPr/>
          <p:nvPr/>
        </p:nvSpPr>
        <p:spPr>
          <a:xfrm>
            <a:off x="1610675" y="257765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18" name="Shape 618"/>
          <p:cNvSpPr/>
          <p:nvPr/>
        </p:nvSpPr>
        <p:spPr>
          <a:xfrm>
            <a:off x="1610675" y="30871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19" name="Shape 619"/>
          <p:cNvSpPr/>
          <p:nvPr/>
        </p:nvSpPr>
        <p:spPr>
          <a:xfrm>
            <a:off x="2436300" y="2317000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20" name="Shape 620"/>
          <p:cNvSpPr/>
          <p:nvPr/>
        </p:nvSpPr>
        <p:spPr>
          <a:xfrm>
            <a:off x="2436300" y="1343584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21" name="Shape 621"/>
          <p:cNvSpPr/>
          <p:nvPr/>
        </p:nvSpPr>
        <p:spPr>
          <a:xfrm>
            <a:off x="3291675" y="18405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22" name="Shape 622"/>
          <p:cNvSpPr/>
          <p:nvPr/>
        </p:nvSpPr>
        <p:spPr>
          <a:xfrm>
            <a:off x="4188075" y="2458419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23" name="Shape 623"/>
          <p:cNvSpPr/>
          <p:nvPr/>
        </p:nvSpPr>
        <p:spPr>
          <a:xfrm>
            <a:off x="5054750" y="24584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24" name="Shape 624"/>
          <p:cNvSpPr/>
          <p:nvPr/>
        </p:nvSpPr>
        <p:spPr>
          <a:xfrm>
            <a:off x="5921425" y="24584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625" name="Shape 6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562100" y="1573468"/>
            <a:ext cx="1776954" cy="33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Shape 630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631" name="Shape 6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1525" y="65025"/>
            <a:ext cx="3086100" cy="714375"/>
          </a:xfrm>
          <a:prstGeom prst="rect">
            <a:avLst/>
          </a:prstGeom>
          <a:noFill/>
          <a:ln>
            <a:noFill/>
          </a:ln>
        </p:spPr>
      </p:pic>
      <p:sp>
        <p:nvSpPr>
          <p:cNvPr id="632" name="Shape 632"/>
          <p:cNvSpPr txBox="1"/>
          <p:nvPr/>
        </p:nvSpPr>
        <p:spPr>
          <a:xfrm>
            <a:off x="126800" y="117975"/>
            <a:ext cx="30860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Another example:</a:t>
            </a:r>
          </a:p>
        </p:txBody>
      </p:sp>
      <p:pic>
        <p:nvPicPr>
          <p:cNvPr id="633" name="Shape 6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0725" y="858425"/>
            <a:ext cx="6587700" cy="236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4" name="Shape 6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22025" y="3307025"/>
            <a:ext cx="4257106" cy="99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5" name="Shape 6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7125" y="3307025"/>
            <a:ext cx="3994275" cy="99653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36" name="Shape 636"/>
          <p:cNvCxnSpPr/>
          <p:nvPr/>
        </p:nvCxnSpPr>
        <p:spPr>
          <a:xfrm>
            <a:off x="4492575" y="3345150"/>
            <a:ext cx="0" cy="1041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637" name="Shape 637"/>
          <p:cNvSpPr/>
          <p:nvPr/>
        </p:nvSpPr>
        <p:spPr>
          <a:xfrm>
            <a:off x="5842975" y="2047700"/>
            <a:ext cx="1297500" cy="714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38" name="Shape 638"/>
          <p:cNvSpPr/>
          <p:nvPr/>
        </p:nvSpPr>
        <p:spPr>
          <a:xfrm>
            <a:off x="4756875" y="3818300"/>
            <a:ext cx="4222200" cy="518999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39" name="Shape 639"/>
          <p:cNvSpPr/>
          <p:nvPr/>
        </p:nvSpPr>
        <p:spPr>
          <a:xfrm>
            <a:off x="1577325" y="10788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40" name="Shape 640"/>
          <p:cNvSpPr/>
          <p:nvPr/>
        </p:nvSpPr>
        <p:spPr>
          <a:xfrm>
            <a:off x="1577325" y="15734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41" name="Shape 641"/>
          <p:cNvSpPr/>
          <p:nvPr/>
        </p:nvSpPr>
        <p:spPr>
          <a:xfrm>
            <a:off x="1577325" y="20681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42" name="Shape 642"/>
          <p:cNvSpPr/>
          <p:nvPr/>
        </p:nvSpPr>
        <p:spPr>
          <a:xfrm>
            <a:off x="1610675" y="257765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43" name="Shape 643"/>
          <p:cNvSpPr/>
          <p:nvPr/>
        </p:nvSpPr>
        <p:spPr>
          <a:xfrm>
            <a:off x="1610675" y="30871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44" name="Shape 644"/>
          <p:cNvSpPr/>
          <p:nvPr/>
        </p:nvSpPr>
        <p:spPr>
          <a:xfrm>
            <a:off x="2436300" y="2317000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45" name="Shape 645"/>
          <p:cNvSpPr/>
          <p:nvPr/>
        </p:nvSpPr>
        <p:spPr>
          <a:xfrm>
            <a:off x="2436300" y="1343584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46" name="Shape 646"/>
          <p:cNvSpPr/>
          <p:nvPr/>
        </p:nvSpPr>
        <p:spPr>
          <a:xfrm>
            <a:off x="3291675" y="18405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47" name="Shape 647"/>
          <p:cNvSpPr/>
          <p:nvPr/>
        </p:nvSpPr>
        <p:spPr>
          <a:xfrm>
            <a:off x="4188075" y="2458419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48" name="Shape 648"/>
          <p:cNvSpPr/>
          <p:nvPr/>
        </p:nvSpPr>
        <p:spPr>
          <a:xfrm>
            <a:off x="5054750" y="24584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49" name="Shape 649"/>
          <p:cNvSpPr/>
          <p:nvPr/>
        </p:nvSpPr>
        <p:spPr>
          <a:xfrm>
            <a:off x="5921425" y="24584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Shape 654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655" name="Shape 6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1525" y="65025"/>
            <a:ext cx="3086100" cy="714375"/>
          </a:xfrm>
          <a:prstGeom prst="rect">
            <a:avLst/>
          </a:prstGeom>
          <a:noFill/>
          <a:ln>
            <a:noFill/>
          </a:ln>
        </p:spPr>
      </p:pic>
      <p:sp>
        <p:nvSpPr>
          <p:cNvPr id="656" name="Shape 656"/>
          <p:cNvSpPr txBox="1"/>
          <p:nvPr/>
        </p:nvSpPr>
        <p:spPr>
          <a:xfrm>
            <a:off x="126800" y="117975"/>
            <a:ext cx="30860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Another example:</a:t>
            </a:r>
          </a:p>
        </p:txBody>
      </p:sp>
      <p:pic>
        <p:nvPicPr>
          <p:cNvPr id="657" name="Shape 6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0725" y="858425"/>
            <a:ext cx="6587700" cy="236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8" name="Shape 6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22025" y="3307025"/>
            <a:ext cx="4257106" cy="99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9" name="Shape 65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7125" y="3307025"/>
            <a:ext cx="3994275" cy="99653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60" name="Shape 660"/>
          <p:cNvCxnSpPr/>
          <p:nvPr/>
        </p:nvCxnSpPr>
        <p:spPr>
          <a:xfrm>
            <a:off x="4492575" y="3345150"/>
            <a:ext cx="0" cy="1041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661" name="Shape 661"/>
          <p:cNvSpPr/>
          <p:nvPr/>
        </p:nvSpPr>
        <p:spPr>
          <a:xfrm>
            <a:off x="5842975" y="2047700"/>
            <a:ext cx="1297500" cy="714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62" name="Shape 662"/>
          <p:cNvSpPr/>
          <p:nvPr/>
        </p:nvSpPr>
        <p:spPr>
          <a:xfrm>
            <a:off x="4756875" y="3818300"/>
            <a:ext cx="4222200" cy="518999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63" name="Shape 663"/>
          <p:cNvSpPr/>
          <p:nvPr/>
        </p:nvSpPr>
        <p:spPr>
          <a:xfrm>
            <a:off x="1577325" y="10788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64" name="Shape 664"/>
          <p:cNvSpPr/>
          <p:nvPr/>
        </p:nvSpPr>
        <p:spPr>
          <a:xfrm>
            <a:off x="1577325" y="15734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65" name="Shape 665"/>
          <p:cNvSpPr/>
          <p:nvPr/>
        </p:nvSpPr>
        <p:spPr>
          <a:xfrm>
            <a:off x="1577325" y="20681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66" name="Shape 666"/>
          <p:cNvSpPr/>
          <p:nvPr/>
        </p:nvSpPr>
        <p:spPr>
          <a:xfrm>
            <a:off x="1610675" y="257765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67" name="Shape 667"/>
          <p:cNvSpPr/>
          <p:nvPr/>
        </p:nvSpPr>
        <p:spPr>
          <a:xfrm>
            <a:off x="1610675" y="30871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68" name="Shape 668"/>
          <p:cNvSpPr/>
          <p:nvPr/>
        </p:nvSpPr>
        <p:spPr>
          <a:xfrm>
            <a:off x="2436300" y="2317000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69" name="Shape 669"/>
          <p:cNvSpPr/>
          <p:nvPr/>
        </p:nvSpPr>
        <p:spPr>
          <a:xfrm>
            <a:off x="2436300" y="1343584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70" name="Shape 670"/>
          <p:cNvSpPr/>
          <p:nvPr/>
        </p:nvSpPr>
        <p:spPr>
          <a:xfrm>
            <a:off x="3291675" y="18405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71" name="Shape 671"/>
          <p:cNvSpPr/>
          <p:nvPr/>
        </p:nvSpPr>
        <p:spPr>
          <a:xfrm>
            <a:off x="4188075" y="2458419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72" name="Shape 672"/>
          <p:cNvSpPr/>
          <p:nvPr/>
        </p:nvSpPr>
        <p:spPr>
          <a:xfrm>
            <a:off x="5054750" y="24584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673" name="Shape 67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498775" y="1656575"/>
            <a:ext cx="2101912" cy="2919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Shape 678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679" name="Shape 6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1525" y="65025"/>
            <a:ext cx="3086100" cy="714375"/>
          </a:xfrm>
          <a:prstGeom prst="rect">
            <a:avLst/>
          </a:prstGeom>
          <a:noFill/>
          <a:ln>
            <a:noFill/>
          </a:ln>
        </p:spPr>
      </p:pic>
      <p:sp>
        <p:nvSpPr>
          <p:cNvPr id="680" name="Shape 680"/>
          <p:cNvSpPr txBox="1"/>
          <p:nvPr/>
        </p:nvSpPr>
        <p:spPr>
          <a:xfrm>
            <a:off x="126800" y="117975"/>
            <a:ext cx="30860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Another example:</a:t>
            </a:r>
          </a:p>
        </p:txBody>
      </p:sp>
      <p:pic>
        <p:nvPicPr>
          <p:cNvPr id="681" name="Shape 6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0725" y="858425"/>
            <a:ext cx="6587700" cy="236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2" name="Shape 68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22025" y="3307025"/>
            <a:ext cx="4257106" cy="99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3" name="Shape 68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7125" y="3307025"/>
            <a:ext cx="3994275" cy="99653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84" name="Shape 684"/>
          <p:cNvCxnSpPr/>
          <p:nvPr/>
        </p:nvCxnSpPr>
        <p:spPr>
          <a:xfrm>
            <a:off x="4492575" y="3345150"/>
            <a:ext cx="0" cy="1041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685" name="Shape 685"/>
          <p:cNvSpPr/>
          <p:nvPr/>
        </p:nvSpPr>
        <p:spPr>
          <a:xfrm>
            <a:off x="5004775" y="2047700"/>
            <a:ext cx="1297500" cy="714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86" name="Shape 686"/>
          <p:cNvSpPr/>
          <p:nvPr/>
        </p:nvSpPr>
        <p:spPr>
          <a:xfrm>
            <a:off x="229650" y="3277900"/>
            <a:ext cx="4031699" cy="540599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87" name="Shape 687"/>
          <p:cNvSpPr/>
          <p:nvPr/>
        </p:nvSpPr>
        <p:spPr>
          <a:xfrm>
            <a:off x="1577325" y="10788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88" name="Shape 688"/>
          <p:cNvSpPr/>
          <p:nvPr/>
        </p:nvSpPr>
        <p:spPr>
          <a:xfrm>
            <a:off x="1577325" y="15734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89" name="Shape 689"/>
          <p:cNvSpPr/>
          <p:nvPr/>
        </p:nvSpPr>
        <p:spPr>
          <a:xfrm>
            <a:off x="1577325" y="20681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90" name="Shape 690"/>
          <p:cNvSpPr/>
          <p:nvPr/>
        </p:nvSpPr>
        <p:spPr>
          <a:xfrm>
            <a:off x="1610675" y="257765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91" name="Shape 691"/>
          <p:cNvSpPr/>
          <p:nvPr/>
        </p:nvSpPr>
        <p:spPr>
          <a:xfrm>
            <a:off x="1610675" y="30871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92" name="Shape 692"/>
          <p:cNvSpPr/>
          <p:nvPr/>
        </p:nvSpPr>
        <p:spPr>
          <a:xfrm>
            <a:off x="2436300" y="2317000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93" name="Shape 693"/>
          <p:cNvSpPr/>
          <p:nvPr/>
        </p:nvSpPr>
        <p:spPr>
          <a:xfrm>
            <a:off x="2436300" y="1343584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94" name="Shape 694"/>
          <p:cNvSpPr/>
          <p:nvPr/>
        </p:nvSpPr>
        <p:spPr>
          <a:xfrm>
            <a:off x="3291675" y="18405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95" name="Shape 695"/>
          <p:cNvSpPr/>
          <p:nvPr/>
        </p:nvSpPr>
        <p:spPr>
          <a:xfrm>
            <a:off x="4188075" y="2458419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96" name="Shape 696"/>
          <p:cNvSpPr/>
          <p:nvPr/>
        </p:nvSpPr>
        <p:spPr>
          <a:xfrm>
            <a:off x="5054750" y="24584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Shape 701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702" name="Shape 7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1525" y="65025"/>
            <a:ext cx="3086100" cy="714375"/>
          </a:xfrm>
          <a:prstGeom prst="rect">
            <a:avLst/>
          </a:prstGeom>
          <a:noFill/>
          <a:ln>
            <a:noFill/>
          </a:ln>
        </p:spPr>
      </p:pic>
      <p:sp>
        <p:nvSpPr>
          <p:cNvPr id="703" name="Shape 703"/>
          <p:cNvSpPr txBox="1"/>
          <p:nvPr/>
        </p:nvSpPr>
        <p:spPr>
          <a:xfrm>
            <a:off x="126800" y="117975"/>
            <a:ext cx="30860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Another example:</a:t>
            </a:r>
          </a:p>
        </p:txBody>
      </p:sp>
      <p:pic>
        <p:nvPicPr>
          <p:cNvPr id="704" name="Shape 7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0725" y="858425"/>
            <a:ext cx="6587700" cy="236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5" name="Shape 70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22025" y="3307025"/>
            <a:ext cx="4257106" cy="99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6" name="Shape 70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7125" y="3307025"/>
            <a:ext cx="3994275" cy="99653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07" name="Shape 707"/>
          <p:cNvCxnSpPr/>
          <p:nvPr/>
        </p:nvCxnSpPr>
        <p:spPr>
          <a:xfrm>
            <a:off x="4492575" y="3345150"/>
            <a:ext cx="0" cy="1041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708" name="Shape 708"/>
          <p:cNvSpPr/>
          <p:nvPr/>
        </p:nvSpPr>
        <p:spPr>
          <a:xfrm>
            <a:off x="5004775" y="2047700"/>
            <a:ext cx="1297500" cy="714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09" name="Shape 709"/>
          <p:cNvSpPr/>
          <p:nvPr/>
        </p:nvSpPr>
        <p:spPr>
          <a:xfrm>
            <a:off x="229650" y="3277900"/>
            <a:ext cx="4031699" cy="540599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10" name="Shape 710"/>
          <p:cNvSpPr/>
          <p:nvPr/>
        </p:nvSpPr>
        <p:spPr>
          <a:xfrm>
            <a:off x="1577325" y="10788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11" name="Shape 711"/>
          <p:cNvSpPr/>
          <p:nvPr/>
        </p:nvSpPr>
        <p:spPr>
          <a:xfrm>
            <a:off x="1577325" y="15734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12" name="Shape 712"/>
          <p:cNvSpPr/>
          <p:nvPr/>
        </p:nvSpPr>
        <p:spPr>
          <a:xfrm>
            <a:off x="1577325" y="20681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13" name="Shape 713"/>
          <p:cNvSpPr/>
          <p:nvPr/>
        </p:nvSpPr>
        <p:spPr>
          <a:xfrm>
            <a:off x="1610675" y="257765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14" name="Shape 714"/>
          <p:cNvSpPr/>
          <p:nvPr/>
        </p:nvSpPr>
        <p:spPr>
          <a:xfrm>
            <a:off x="1610675" y="30871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15" name="Shape 715"/>
          <p:cNvSpPr/>
          <p:nvPr/>
        </p:nvSpPr>
        <p:spPr>
          <a:xfrm>
            <a:off x="2436300" y="2317000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16" name="Shape 716"/>
          <p:cNvSpPr/>
          <p:nvPr/>
        </p:nvSpPr>
        <p:spPr>
          <a:xfrm>
            <a:off x="2436300" y="1343584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17" name="Shape 717"/>
          <p:cNvSpPr/>
          <p:nvPr/>
        </p:nvSpPr>
        <p:spPr>
          <a:xfrm>
            <a:off x="3291675" y="18405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18" name="Shape 718"/>
          <p:cNvSpPr/>
          <p:nvPr/>
        </p:nvSpPr>
        <p:spPr>
          <a:xfrm>
            <a:off x="4188075" y="2458419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719" name="Shape 7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682828" y="1573476"/>
            <a:ext cx="2526749" cy="32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Shape 724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725" name="Shape 7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1525" y="65025"/>
            <a:ext cx="3086100" cy="714375"/>
          </a:xfrm>
          <a:prstGeom prst="rect">
            <a:avLst/>
          </a:prstGeom>
          <a:noFill/>
          <a:ln>
            <a:noFill/>
          </a:ln>
        </p:spPr>
      </p:pic>
      <p:sp>
        <p:nvSpPr>
          <p:cNvPr id="726" name="Shape 726"/>
          <p:cNvSpPr txBox="1"/>
          <p:nvPr/>
        </p:nvSpPr>
        <p:spPr>
          <a:xfrm>
            <a:off x="126800" y="117975"/>
            <a:ext cx="30860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Another example:</a:t>
            </a:r>
          </a:p>
        </p:txBody>
      </p:sp>
      <p:pic>
        <p:nvPicPr>
          <p:cNvPr id="727" name="Shape 7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0725" y="858425"/>
            <a:ext cx="6587700" cy="236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8" name="Shape 7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22025" y="3307025"/>
            <a:ext cx="4257106" cy="99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9" name="Shape 7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7125" y="3307025"/>
            <a:ext cx="3994275" cy="99653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30" name="Shape 730"/>
          <p:cNvCxnSpPr/>
          <p:nvPr/>
        </p:nvCxnSpPr>
        <p:spPr>
          <a:xfrm>
            <a:off x="4492575" y="3345150"/>
            <a:ext cx="0" cy="1041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731" name="Shape 731"/>
          <p:cNvSpPr/>
          <p:nvPr/>
        </p:nvSpPr>
        <p:spPr>
          <a:xfrm>
            <a:off x="4134506" y="2047700"/>
            <a:ext cx="1297500" cy="714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32" name="Shape 732"/>
          <p:cNvSpPr/>
          <p:nvPr/>
        </p:nvSpPr>
        <p:spPr>
          <a:xfrm>
            <a:off x="267100" y="3792835"/>
            <a:ext cx="3994200" cy="600899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33" name="Shape 733"/>
          <p:cNvSpPr/>
          <p:nvPr/>
        </p:nvSpPr>
        <p:spPr>
          <a:xfrm>
            <a:off x="1577325" y="10788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34" name="Shape 734"/>
          <p:cNvSpPr/>
          <p:nvPr/>
        </p:nvSpPr>
        <p:spPr>
          <a:xfrm>
            <a:off x="1577325" y="15734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35" name="Shape 735"/>
          <p:cNvSpPr/>
          <p:nvPr/>
        </p:nvSpPr>
        <p:spPr>
          <a:xfrm>
            <a:off x="1577325" y="20681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36" name="Shape 736"/>
          <p:cNvSpPr/>
          <p:nvPr/>
        </p:nvSpPr>
        <p:spPr>
          <a:xfrm>
            <a:off x="1610675" y="257765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37" name="Shape 737"/>
          <p:cNvSpPr/>
          <p:nvPr/>
        </p:nvSpPr>
        <p:spPr>
          <a:xfrm>
            <a:off x="1610675" y="30871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38" name="Shape 738"/>
          <p:cNvSpPr/>
          <p:nvPr/>
        </p:nvSpPr>
        <p:spPr>
          <a:xfrm>
            <a:off x="2436300" y="2317000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39" name="Shape 739"/>
          <p:cNvSpPr/>
          <p:nvPr/>
        </p:nvSpPr>
        <p:spPr>
          <a:xfrm>
            <a:off x="2436300" y="1343584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40" name="Shape 740"/>
          <p:cNvSpPr/>
          <p:nvPr/>
        </p:nvSpPr>
        <p:spPr>
          <a:xfrm>
            <a:off x="3291675" y="18405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41" name="Shape 741"/>
          <p:cNvSpPr/>
          <p:nvPr/>
        </p:nvSpPr>
        <p:spPr>
          <a:xfrm>
            <a:off x="4188075" y="2458419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Shape 746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747" name="Shape 7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1525" y="65025"/>
            <a:ext cx="3086100" cy="714375"/>
          </a:xfrm>
          <a:prstGeom prst="rect">
            <a:avLst/>
          </a:prstGeom>
          <a:noFill/>
          <a:ln>
            <a:noFill/>
          </a:ln>
        </p:spPr>
      </p:pic>
      <p:sp>
        <p:nvSpPr>
          <p:cNvPr id="748" name="Shape 748"/>
          <p:cNvSpPr txBox="1"/>
          <p:nvPr/>
        </p:nvSpPr>
        <p:spPr>
          <a:xfrm>
            <a:off x="126800" y="117975"/>
            <a:ext cx="30860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Another example:</a:t>
            </a:r>
          </a:p>
        </p:txBody>
      </p:sp>
      <p:pic>
        <p:nvPicPr>
          <p:cNvPr id="749" name="Shape 7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0725" y="858425"/>
            <a:ext cx="6587700" cy="236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0" name="Shape 7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22025" y="3307025"/>
            <a:ext cx="4257106" cy="99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1" name="Shape 75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7125" y="3307025"/>
            <a:ext cx="3994275" cy="99653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52" name="Shape 752"/>
          <p:cNvCxnSpPr/>
          <p:nvPr/>
        </p:nvCxnSpPr>
        <p:spPr>
          <a:xfrm>
            <a:off x="4492575" y="3345150"/>
            <a:ext cx="0" cy="1041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753" name="Shape 753"/>
          <p:cNvSpPr/>
          <p:nvPr/>
        </p:nvSpPr>
        <p:spPr>
          <a:xfrm>
            <a:off x="4134506" y="2047700"/>
            <a:ext cx="1297500" cy="714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54" name="Shape 754"/>
          <p:cNvSpPr/>
          <p:nvPr/>
        </p:nvSpPr>
        <p:spPr>
          <a:xfrm>
            <a:off x="267100" y="3792835"/>
            <a:ext cx="3994200" cy="600899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55" name="Shape 755"/>
          <p:cNvSpPr/>
          <p:nvPr/>
        </p:nvSpPr>
        <p:spPr>
          <a:xfrm>
            <a:off x="1577325" y="10788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56" name="Shape 756"/>
          <p:cNvSpPr/>
          <p:nvPr/>
        </p:nvSpPr>
        <p:spPr>
          <a:xfrm>
            <a:off x="1577325" y="15734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57" name="Shape 757"/>
          <p:cNvSpPr/>
          <p:nvPr/>
        </p:nvSpPr>
        <p:spPr>
          <a:xfrm>
            <a:off x="1577325" y="20681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58" name="Shape 758"/>
          <p:cNvSpPr/>
          <p:nvPr/>
        </p:nvSpPr>
        <p:spPr>
          <a:xfrm>
            <a:off x="1610675" y="257765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59" name="Shape 759"/>
          <p:cNvSpPr/>
          <p:nvPr/>
        </p:nvSpPr>
        <p:spPr>
          <a:xfrm>
            <a:off x="1610675" y="30871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60" name="Shape 760"/>
          <p:cNvSpPr/>
          <p:nvPr/>
        </p:nvSpPr>
        <p:spPr>
          <a:xfrm>
            <a:off x="2436300" y="2317000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61" name="Shape 761"/>
          <p:cNvSpPr/>
          <p:nvPr/>
        </p:nvSpPr>
        <p:spPr>
          <a:xfrm>
            <a:off x="2436300" y="1343584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62" name="Shape 762"/>
          <p:cNvSpPr/>
          <p:nvPr/>
        </p:nvSpPr>
        <p:spPr>
          <a:xfrm>
            <a:off x="3291675" y="18405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63" name="Shape 763"/>
          <p:cNvSpPr txBox="1"/>
          <p:nvPr/>
        </p:nvSpPr>
        <p:spPr>
          <a:xfrm>
            <a:off x="4070025" y="1584750"/>
            <a:ext cx="2455200" cy="2900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FF0000"/>
                </a:solidFill>
              </a:rPr>
              <a:t>(-1) * (-0.20) = 0.20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Shape 768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769" name="Shape 7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1525" y="65025"/>
            <a:ext cx="3086100" cy="714375"/>
          </a:xfrm>
          <a:prstGeom prst="rect">
            <a:avLst/>
          </a:prstGeom>
          <a:noFill/>
          <a:ln>
            <a:noFill/>
          </a:ln>
        </p:spPr>
      </p:pic>
      <p:sp>
        <p:nvSpPr>
          <p:cNvPr id="770" name="Shape 770"/>
          <p:cNvSpPr txBox="1"/>
          <p:nvPr/>
        </p:nvSpPr>
        <p:spPr>
          <a:xfrm>
            <a:off x="126800" y="117975"/>
            <a:ext cx="30860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Another example:</a:t>
            </a:r>
          </a:p>
        </p:txBody>
      </p:sp>
      <p:pic>
        <p:nvPicPr>
          <p:cNvPr id="771" name="Shape 7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0725" y="858425"/>
            <a:ext cx="6587700" cy="236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2" name="Shape 77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22025" y="3307025"/>
            <a:ext cx="4257106" cy="99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3" name="Shape 77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7125" y="3307025"/>
            <a:ext cx="3994275" cy="99653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74" name="Shape 774"/>
          <p:cNvCxnSpPr/>
          <p:nvPr/>
        </p:nvCxnSpPr>
        <p:spPr>
          <a:xfrm>
            <a:off x="4492575" y="3345150"/>
            <a:ext cx="0" cy="1041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775" name="Shape 775"/>
          <p:cNvSpPr/>
          <p:nvPr/>
        </p:nvSpPr>
        <p:spPr>
          <a:xfrm>
            <a:off x="3283375" y="1571075"/>
            <a:ext cx="1209300" cy="1252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76" name="Shape 776"/>
          <p:cNvSpPr/>
          <p:nvPr/>
        </p:nvSpPr>
        <p:spPr>
          <a:xfrm>
            <a:off x="1340725" y="2744975"/>
            <a:ext cx="795300" cy="600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77" name="Shape 777"/>
          <p:cNvSpPr/>
          <p:nvPr/>
        </p:nvSpPr>
        <p:spPr>
          <a:xfrm>
            <a:off x="1577325" y="10788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78" name="Shape 778"/>
          <p:cNvSpPr/>
          <p:nvPr/>
        </p:nvSpPr>
        <p:spPr>
          <a:xfrm>
            <a:off x="1577325" y="15734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79" name="Shape 779"/>
          <p:cNvSpPr/>
          <p:nvPr/>
        </p:nvSpPr>
        <p:spPr>
          <a:xfrm>
            <a:off x="1577325" y="20681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80" name="Shape 780"/>
          <p:cNvSpPr/>
          <p:nvPr/>
        </p:nvSpPr>
        <p:spPr>
          <a:xfrm>
            <a:off x="1610675" y="257765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81" name="Shape 781"/>
          <p:cNvSpPr/>
          <p:nvPr/>
        </p:nvSpPr>
        <p:spPr>
          <a:xfrm>
            <a:off x="1610675" y="30871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82" name="Shape 782"/>
          <p:cNvSpPr/>
          <p:nvPr/>
        </p:nvSpPr>
        <p:spPr>
          <a:xfrm>
            <a:off x="2436300" y="2317000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83" name="Shape 783"/>
          <p:cNvSpPr/>
          <p:nvPr/>
        </p:nvSpPr>
        <p:spPr>
          <a:xfrm>
            <a:off x="2436300" y="1343584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84" name="Shape 784"/>
          <p:cNvSpPr/>
          <p:nvPr/>
        </p:nvSpPr>
        <p:spPr>
          <a:xfrm>
            <a:off x="3291675" y="18405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Shape 789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790" name="Shape 7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1525" y="65025"/>
            <a:ext cx="3086100" cy="714375"/>
          </a:xfrm>
          <a:prstGeom prst="rect">
            <a:avLst/>
          </a:prstGeom>
          <a:noFill/>
          <a:ln>
            <a:noFill/>
          </a:ln>
        </p:spPr>
      </p:pic>
      <p:sp>
        <p:nvSpPr>
          <p:cNvPr id="791" name="Shape 791"/>
          <p:cNvSpPr txBox="1"/>
          <p:nvPr/>
        </p:nvSpPr>
        <p:spPr>
          <a:xfrm>
            <a:off x="126800" y="117975"/>
            <a:ext cx="30860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Another example:</a:t>
            </a:r>
          </a:p>
        </p:txBody>
      </p:sp>
      <p:pic>
        <p:nvPicPr>
          <p:cNvPr id="792" name="Shape 7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0725" y="858425"/>
            <a:ext cx="6587700" cy="236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3" name="Shape 79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22025" y="3307025"/>
            <a:ext cx="4257106" cy="99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4" name="Shape 79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7125" y="3307025"/>
            <a:ext cx="3994275" cy="99653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95" name="Shape 795"/>
          <p:cNvCxnSpPr/>
          <p:nvPr/>
        </p:nvCxnSpPr>
        <p:spPr>
          <a:xfrm>
            <a:off x="4492575" y="3345150"/>
            <a:ext cx="0" cy="1041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796" name="Shape 796"/>
          <p:cNvSpPr/>
          <p:nvPr/>
        </p:nvSpPr>
        <p:spPr>
          <a:xfrm>
            <a:off x="3283375" y="1571075"/>
            <a:ext cx="1209300" cy="1252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97" name="Shape 797"/>
          <p:cNvSpPr txBox="1"/>
          <p:nvPr/>
        </p:nvSpPr>
        <p:spPr>
          <a:xfrm>
            <a:off x="4635700" y="1108625"/>
            <a:ext cx="3504600" cy="753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[local gradient] x [its gradient]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FF0000"/>
                </a:solidFill>
              </a:rPr>
              <a:t>[1] x [0.2] = 0.2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FF0000"/>
                </a:solidFill>
              </a:rPr>
              <a:t>[1] x [0.2] = 0.2  (both inputs!)</a:t>
            </a:r>
          </a:p>
        </p:txBody>
      </p:sp>
      <p:sp>
        <p:nvSpPr>
          <p:cNvPr id="798" name="Shape 798"/>
          <p:cNvSpPr/>
          <p:nvPr/>
        </p:nvSpPr>
        <p:spPr>
          <a:xfrm>
            <a:off x="1340725" y="2744975"/>
            <a:ext cx="795300" cy="600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99" name="Shape 799"/>
          <p:cNvSpPr/>
          <p:nvPr/>
        </p:nvSpPr>
        <p:spPr>
          <a:xfrm>
            <a:off x="1577325" y="10788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00" name="Shape 800"/>
          <p:cNvSpPr/>
          <p:nvPr/>
        </p:nvSpPr>
        <p:spPr>
          <a:xfrm>
            <a:off x="1577325" y="15734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01" name="Shape 801"/>
          <p:cNvSpPr/>
          <p:nvPr/>
        </p:nvSpPr>
        <p:spPr>
          <a:xfrm>
            <a:off x="1577325" y="20681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02" name="Shape 802"/>
          <p:cNvSpPr/>
          <p:nvPr/>
        </p:nvSpPr>
        <p:spPr>
          <a:xfrm>
            <a:off x="1610675" y="257765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03" name="Shape 803"/>
          <p:cNvSpPr/>
          <p:nvPr/>
        </p:nvSpPr>
        <p:spPr>
          <a:xfrm>
            <a:off x="2436300" y="2317000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04" name="Shape 804"/>
          <p:cNvSpPr/>
          <p:nvPr/>
        </p:nvSpPr>
        <p:spPr>
          <a:xfrm>
            <a:off x="2436300" y="1343584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descr="opt2.gif" id="66" name="Shape 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8250" y="486325"/>
            <a:ext cx="3973150" cy="3075925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Shape 67"/>
          <p:cNvSpPr txBox="1"/>
          <p:nvPr/>
        </p:nvSpPr>
        <p:spPr>
          <a:xfrm>
            <a:off x="7706525" y="3486037"/>
            <a:ext cx="2802000" cy="2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(image credits 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to Alec Radford)</a:t>
            </a:r>
          </a:p>
        </p:txBody>
      </p:sp>
      <p:sp>
        <p:nvSpPr>
          <p:cNvPr id="68" name="Shape 68"/>
          <p:cNvSpPr txBox="1"/>
          <p:nvPr/>
        </p:nvSpPr>
        <p:spPr>
          <a:xfrm>
            <a:off x="91350" y="-61050"/>
            <a:ext cx="2409600" cy="7340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000"/>
              <a:t>Optimization</a:t>
            </a:r>
          </a:p>
        </p:txBody>
      </p:sp>
      <p:pic>
        <p:nvPicPr>
          <p:cNvPr id="69" name="Shape 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8674" y="706650"/>
            <a:ext cx="4439000" cy="277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Shape 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9513" y="2323390"/>
            <a:ext cx="337852" cy="45224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Shape 7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38100" y="3277175"/>
            <a:ext cx="5049150" cy="901624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Shape 809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810" name="Shape 8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1525" y="65025"/>
            <a:ext cx="3086100" cy="714375"/>
          </a:xfrm>
          <a:prstGeom prst="rect">
            <a:avLst/>
          </a:prstGeom>
          <a:noFill/>
          <a:ln>
            <a:noFill/>
          </a:ln>
        </p:spPr>
      </p:pic>
      <p:sp>
        <p:nvSpPr>
          <p:cNvPr id="811" name="Shape 811"/>
          <p:cNvSpPr txBox="1"/>
          <p:nvPr/>
        </p:nvSpPr>
        <p:spPr>
          <a:xfrm>
            <a:off x="126800" y="117975"/>
            <a:ext cx="30860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Another example:</a:t>
            </a:r>
          </a:p>
        </p:txBody>
      </p:sp>
      <p:pic>
        <p:nvPicPr>
          <p:cNvPr id="812" name="Shape 8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0725" y="858425"/>
            <a:ext cx="6587700" cy="236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3" name="Shape 8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22025" y="3307025"/>
            <a:ext cx="4257106" cy="99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4" name="Shape 8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7125" y="3307025"/>
            <a:ext cx="3994275" cy="99653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15" name="Shape 815"/>
          <p:cNvCxnSpPr/>
          <p:nvPr/>
        </p:nvCxnSpPr>
        <p:spPr>
          <a:xfrm>
            <a:off x="4492575" y="3345150"/>
            <a:ext cx="0" cy="1041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816" name="Shape 816"/>
          <p:cNvSpPr/>
          <p:nvPr/>
        </p:nvSpPr>
        <p:spPr>
          <a:xfrm>
            <a:off x="1340725" y="723750"/>
            <a:ext cx="1483799" cy="1041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17" name="Shape 817"/>
          <p:cNvSpPr/>
          <p:nvPr/>
        </p:nvSpPr>
        <p:spPr>
          <a:xfrm>
            <a:off x="1577325" y="10788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18" name="Shape 818"/>
          <p:cNvSpPr/>
          <p:nvPr/>
        </p:nvSpPr>
        <p:spPr>
          <a:xfrm>
            <a:off x="1577325" y="15734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19" name="Shape 819"/>
          <p:cNvSpPr/>
          <p:nvPr/>
        </p:nvSpPr>
        <p:spPr>
          <a:xfrm>
            <a:off x="1577325" y="20681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20" name="Shape 820"/>
          <p:cNvSpPr/>
          <p:nvPr/>
        </p:nvSpPr>
        <p:spPr>
          <a:xfrm>
            <a:off x="1610675" y="257765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4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Shape 825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826" name="Shape 8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1525" y="65025"/>
            <a:ext cx="3086100" cy="714375"/>
          </a:xfrm>
          <a:prstGeom prst="rect">
            <a:avLst/>
          </a:prstGeom>
          <a:noFill/>
          <a:ln>
            <a:noFill/>
          </a:ln>
        </p:spPr>
      </p:pic>
      <p:sp>
        <p:nvSpPr>
          <p:cNvPr id="827" name="Shape 827"/>
          <p:cNvSpPr txBox="1"/>
          <p:nvPr/>
        </p:nvSpPr>
        <p:spPr>
          <a:xfrm>
            <a:off x="126800" y="117975"/>
            <a:ext cx="30860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Another example:</a:t>
            </a:r>
          </a:p>
        </p:txBody>
      </p:sp>
      <p:pic>
        <p:nvPicPr>
          <p:cNvPr id="828" name="Shape 8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0725" y="858425"/>
            <a:ext cx="6587700" cy="236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9" name="Shape 8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22025" y="3307025"/>
            <a:ext cx="4257106" cy="99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0" name="Shape 8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7125" y="3307025"/>
            <a:ext cx="3994275" cy="99653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31" name="Shape 831"/>
          <p:cNvCxnSpPr/>
          <p:nvPr/>
        </p:nvCxnSpPr>
        <p:spPr>
          <a:xfrm>
            <a:off x="4492575" y="3345150"/>
            <a:ext cx="0" cy="1041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832" name="Shape 832"/>
          <p:cNvSpPr/>
          <p:nvPr/>
        </p:nvSpPr>
        <p:spPr>
          <a:xfrm>
            <a:off x="1340725" y="723750"/>
            <a:ext cx="1483799" cy="1041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33" name="Shape 833"/>
          <p:cNvSpPr txBox="1"/>
          <p:nvPr/>
        </p:nvSpPr>
        <p:spPr>
          <a:xfrm>
            <a:off x="4594800" y="1023600"/>
            <a:ext cx="3504600" cy="753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[local gradient] x [its gradient]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FF0000"/>
                </a:solidFill>
              </a:rPr>
              <a:t>x0: [2] x [0.2] = 0.4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FF0000"/>
                </a:solidFill>
              </a:rPr>
              <a:t>w0: [-1] x [0.2] = -0.2</a:t>
            </a:r>
          </a:p>
        </p:txBody>
      </p:sp>
      <p:sp>
        <p:nvSpPr>
          <p:cNvPr id="834" name="Shape 834"/>
          <p:cNvSpPr/>
          <p:nvPr/>
        </p:nvSpPr>
        <p:spPr>
          <a:xfrm>
            <a:off x="1610675" y="257765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35" name="Shape 835"/>
          <p:cNvSpPr/>
          <p:nvPr/>
        </p:nvSpPr>
        <p:spPr>
          <a:xfrm>
            <a:off x="1577325" y="20681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9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Shape 840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841" name="Shape 8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0825" y="303325"/>
            <a:ext cx="3086100" cy="71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2" name="Shape 8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01050" y="350950"/>
            <a:ext cx="1581150" cy="619125"/>
          </a:xfrm>
          <a:prstGeom prst="rect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843" name="Shape 843"/>
          <p:cNvSpPr txBox="1"/>
          <p:nvPr/>
        </p:nvSpPr>
        <p:spPr>
          <a:xfrm>
            <a:off x="7008050" y="520750"/>
            <a:ext cx="20741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sigmoid function</a:t>
            </a:r>
          </a:p>
        </p:txBody>
      </p:sp>
      <p:pic>
        <p:nvPicPr>
          <p:cNvPr id="844" name="Shape 8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9025" y="1198025"/>
            <a:ext cx="7162800" cy="657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5" name="Shape 8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43725" y="2378000"/>
            <a:ext cx="5760150" cy="2071899"/>
          </a:xfrm>
          <a:prstGeom prst="rect">
            <a:avLst/>
          </a:prstGeom>
          <a:noFill/>
          <a:ln>
            <a:noFill/>
          </a:ln>
        </p:spPr>
      </p:pic>
      <p:sp>
        <p:nvSpPr>
          <p:cNvPr id="846" name="Shape 846"/>
          <p:cNvSpPr/>
          <p:nvPr/>
        </p:nvSpPr>
        <p:spPr>
          <a:xfrm>
            <a:off x="4316050" y="3107250"/>
            <a:ext cx="2648100" cy="1147200"/>
          </a:xfrm>
          <a:prstGeom prst="rect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47" name="Shape 847"/>
          <p:cNvSpPr txBox="1"/>
          <p:nvPr/>
        </p:nvSpPr>
        <p:spPr>
          <a:xfrm>
            <a:off x="5025050" y="3066600"/>
            <a:ext cx="1699500" cy="2609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0000FF"/>
                </a:solidFill>
              </a:rPr>
              <a:t>sigmoid gate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Shape 852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853" name="Shape 8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0825" y="303325"/>
            <a:ext cx="3086100" cy="71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4" name="Shape 8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01050" y="350950"/>
            <a:ext cx="1581150" cy="619125"/>
          </a:xfrm>
          <a:prstGeom prst="rect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855" name="Shape 855"/>
          <p:cNvSpPr txBox="1"/>
          <p:nvPr/>
        </p:nvSpPr>
        <p:spPr>
          <a:xfrm>
            <a:off x="7008050" y="520750"/>
            <a:ext cx="20741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sigmoid function</a:t>
            </a:r>
          </a:p>
        </p:txBody>
      </p:sp>
      <p:pic>
        <p:nvPicPr>
          <p:cNvPr id="856" name="Shape 8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9025" y="1198025"/>
            <a:ext cx="7162800" cy="657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7" name="Shape 85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43725" y="2378000"/>
            <a:ext cx="5760150" cy="2071899"/>
          </a:xfrm>
          <a:prstGeom prst="rect">
            <a:avLst/>
          </a:prstGeom>
          <a:noFill/>
          <a:ln>
            <a:noFill/>
          </a:ln>
        </p:spPr>
      </p:pic>
      <p:sp>
        <p:nvSpPr>
          <p:cNvPr id="858" name="Shape 858"/>
          <p:cNvSpPr/>
          <p:nvPr/>
        </p:nvSpPr>
        <p:spPr>
          <a:xfrm>
            <a:off x="4316050" y="3107250"/>
            <a:ext cx="2648100" cy="931499"/>
          </a:xfrm>
          <a:prstGeom prst="rect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59" name="Shape 859"/>
          <p:cNvSpPr txBox="1"/>
          <p:nvPr/>
        </p:nvSpPr>
        <p:spPr>
          <a:xfrm>
            <a:off x="5025050" y="3066600"/>
            <a:ext cx="1699500" cy="2609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00FF"/>
                </a:solidFill>
              </a:rPr>
              <a:t>sigmoid gate</a:t>
            </a:r>
          </a:p>
        </p:txBody>
      </p:sp>
      <p:sp>
        <p:nvSpPr>
          <p:cNvPr id="860" name="Shape 860"/>
          <p:cNvSpPr txBox="1"/>
          <p:nvPr/>
        </p:nvSpPr>
        <p:spPr>
          <a:xfrm>
            <a:off x="4316050" y="4056925"/>
            <a:ext cx="2648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FF0000"/>
                </a:solidFill>
              </a:rPr>
              <a:t>(0.73) * (1 - 0.73) = 0.2</a:t>
            </a:r>
          </a:p>
        </p:txBody>
      </p:sp>
      <p:cxnSp>
        <p:nvCxnSpPr>
          <p:cNvPr id="861" name="Shape 861"/>
          <p:cNvCxnSpPr>
            <a:stCxn id="860" idx="1"/>
          </p:cNvCxnSpPr>
          <p:nvPr/>
        </p:nvCxnSpPr>
        <p:spPr>
          <a:xfrm rot="10800000">
            <a:off x="4202350" y="3996025"/>
            <a:ext cx="113700" cy="2577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862" name="Shape 862"/>
          <p:cNvSpPr/>
          <p:nvPr/>
        </p:nvSpPr>
        <p:spPr>
          <a:xfrm>
            <a:off x="6993828" y="3512558"/>
            <a:ext cx="386700" cy="220499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6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Shape 867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868" name="Shape 868"/>
          <p:cNvSpPr txBox="1"/>
          <p:nvPr/>
        </p:nvSpPr>
        <p:spPr>
          <a:xfrm>
            <a:off x="2806775" y="247125"/>
            <a:ext cx="3830700" cy="4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Patterns in backward flow</a:t>
            </a:r>
          </a:p>
        </p:txBody>
      </p:sp>
      <p:pic>
        <p:nvPicPr>
          <p:cNvPr id="869" name="Shape 8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78950" y="1052675"/>
            <a:ext cx="5257800" cy="3143250"/>
          </a:xfrm>
          <a:prstGeom prst="rect">
            <a:avLst/>
          </a:prstGeom>
          <a:noFill/>
          <a:ln>
            <a:noFill/>
          </a:ln>
        </p:spPr>
      </p:pic>
      <p:sp>
        <p:nvSpPr>
          <p:cNvPr id="870" name="Shape 870"/>
          <p:cNvSpPr txBox="1"/>
          <p:nvPr/>
        </p:nvSpPr>
        <p:spPr>
          <a:xfrm>
            <a:off x="-32050" y="1052675"/>
            <a:ext cx="3557100" cy="741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1800"/>
              <a:t>add</a:t>
            </a:r>
            <a:r>
              <a:rPr lang="en" sz="1800"/>
              <a:t> gate: gradient distributor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 sz="1800"/>
              <a:t>max</a:t>
            </a:r>
            <a:r>
              <a:rPr lang="en" sz="1800"/>
              <a:t> gate: gradient router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 sz="1800"/>
              <a:t>mul</a:t>
            </a:r>
            <a:r>
              <a:rPr lang="en" sz="1800"/>
              <a:t> gate: gradient… “switcher”?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4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Shape 875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876" name="Shape 876"/>
          <p:cNvSpPr txBox="1"/>
          <p:nvPr/>
        </p:nvSpPr>
        <p:spPr>
          <a:xfrm>
            <a:off x="219300" y="63375"/>
            <a:ext cx="6941699" cy="5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000"/>
              <a:t>Gradients add at branches</a:t>
            </a:r>
          </a:p>
        </p:txBody>
      </p:sp>
      <p:sp>
        <p:nvSpPr>
          <p:cNvPr id="877" name="Shape 877"/>
          <p:cNvSpPr/>
          <p:nvPr/>
        </p:nvSpPr>
        <p:spPr>
          <a:xfrm>
            <a:off x="2909925" y="1826700"/>
            <a:ext cx="863099" cy="863099"/>
          </a:xfrm>
          <a:prstGeom prst="ellipse">
            <a:avLst/>
          </a:prstGeom>
          <a:solidFill>
            <a:srgbClr val="EFEFEF"/>
          </a:solidFill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878" name="Shape 878"/>
          <p:cNvCxnSpPr/>
          <p:nvPr/>
        </p:nvCxnSpPr>
        <p:spPr>
          <a:xfrm flipH="1" rot="10800000">
            <a:off x="3750650" y="1276025"/>
            <a:ext cx="1577399" cy="833399"/>
          </a:xfrm>
          <a:prstGeom prst="straightConnector1">
            <a:avLst/>
          </a:prstGeom>
          <a:noFill/>
          <a:ln cap="flat" cmpd="sng" w="9525">
            <a:solidFill>
              <a:srgbClr val="38761D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879" name="Shape 879"/>
          <p:cNvSpPr/>
          <p:nvPr/>
        </p:nvSpPr>
        <p:spPr>
          <a:xfrm>
            <a:off x="5328050" y="848200"/>
            <a:ext cx="863099" cy="863099"/>
          </a:xfrm>
          <a:prstGeom prst="ellipse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880" name="Shape 880"/>
          <p:cNvCxnSpPr>
            <a:stCxn id="877" idx="5"/>
          </p:cNvCxnSpPr>
          <p:nvPr/>
        </p:nvCxnSpPr>
        <p:spPr>
          <a:xfrm>
            <a:off x="3646626" y="2563401"/>
            <a:ext cx="1703700" cy="840599"/>
          </a:xfrm>
          <a:prstGeom prst="straightConnector1">
            <a:avLst/>
          </a:prstGeom>
          <a:noFill/>
          <a:ln cap="flat" cmpd="sng" w="9525">
            <a:solidFill>
              <a:srgbClr val="38761D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881" name="Shape 881"/>
          <p:cNvSpPr/>
          <p:nvPr/>
        </p:nvSpPr>
        <p:spPr>
          <a:xfrm>
            <a:off x="5350325" y="3016875"/>
            <a:ext cx="863099" cy="863099"/>
          </a:xfrm>
          <a:prstGeom prst="ellipse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882" name="Shape 882"/>
          <p:cNvCxnSpPr/>
          <p:nvPr/>
        </p:nvCxnSpPr>
        <p:spPr>
          <a:xfrm flipH="1">
            <a:off x="3906825" y="1462050"/>
            <a:ext cx="1458299" cy="751499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883" name="Shape 883"/>
          <p:cNvCxnSpPr>
            <a:stCxn id="881" idx="1"/>
          </p:cNvCxnSpPr>
          <p:nvPr/>
        </p:nvCxnSpPr>
        <p:spPr>
          <a:xfrm rot="10800000">
            <a:off x="3899623" y="2444273"/>
            <a:ext cx="1577100" cy="6990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884" name="Shape 884"/>
          <p:cNvCxnSpPr/>
          <p:nvPr/>
        </p:nvCxnSpPr>
        <p:spPr>
          <a:xfrm flipH="1" rot="10800000">
            <a:off x="6168725" y="591624"/>
            <a:ext cx="930000" cy="52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885" name="Shape 885"/>
          <p:cNvCxnSpPr/>
          <p:nvPr/>
        </p:nvCxnSpPr>
        <p:spPr>
          <a:xfrm>
            <a:off x="6161300" y="1447250"/>
            <a:ext cx="1063800" cy="409199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886" name="Shape 886"/>
          <p:cNvCxnSpPr/>
          <p:nvPr/>
        </p:nvCxnSpPr>
        <p:spPr>
          <a:xfrm flipH="1" rot="10800000">
            <a:off x="6183600" y="2593050"/>
            <a:ext cx="1182900" cy="669599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887" name="Shape 887"/>
          <p:cNvCxnSpPr>
            <a:stCxn id="881" idx="5"/>
          </p:cNvCxnSpPr>
          <p:nvPr/>
        </p:nvCxnSpPr>
        <p:spPr>
          <a:xfrm>
            <a:off x="6087026" y="3753576"/>
            <a:ext cx="989400" cy="573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888" name="Shape 888"/>
          <p:cNvCxnSpPr>
            <a:endCxn id="877" idx="2"/>
          </p:cNvCxnSpPr>
          <p:nvPr/>
        </p:nvCxnSpPr>
        <p:spPr>
          <a:xfrm>
            <a:off x="1771425" y="2258249"/>
            <a:ext cx="1138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889" name="Shape 889"/>
          <p:cNvSpPr txBox="1"/>
          <p:nvPr/>
        </p:nvSpPr>
        <p:spPr>
          <a:xfrm>
            <a:off x="3961025" y="2046305"/>
            <a:ext cx="394500" cy="4091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>
                <a:solidFill>
                  <a:srgbClr val="FF0000"/>
                </a:solidFill>
              </a:rPr>
              <a:t>+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3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Shape 894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895" name="Shape 895"/>
          <p:cNvSpPr txBox="1"/>
          <p:nvPr/>
        </p:nvSpPr>
        <p:spPr>
          <a:xfrm>
            <a:off x="272200" y="62925"/>
            <a:ext cx="8367000" cy="59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3000"/>
              <a:t>Implementation</a:t>
            </a:r>
            <a:r>
              <a:rPr lang="en" sz="3000"/>
              <a:t>:   forward/backward API</a:t>
            </a:r>
          </a:p>
        </p:txBody>
      </p:sp>
      <p:pic>
        <p:nvPicPr>
          <p:cNvPr id="896" name="Shape 8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100" y="1005650"/>
            <a:ext cx="3055374" cy="1098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97" name="Shape 8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61675" y="1304312"/>
            <a:ext cx="5540124" cy="3051075"/>
          </a:xfrm>
          <a:prstGeom prst="rect">
            <a:avLst/>
          </a:prstGeom>
          <a:noFill/>
          <a:ln>
            <a:noFill/>
          </a:ln>
        </p:spPr>
      </p:pic>
      <p:sp>
        <p:nvSpPr>
          <p:cNvPr id="898" name="Shape 898"/>
          <p:cNvSpPr txBox="1"/>
          <p:nvPr/>
        </p:nvSpPr>
        <p:spPr>
          <a:xfrm>
            <a:off x="3391675" y="881700"/>
            <a:ext cx="5375400" cy="4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/>
              <a:t>Graph (or Net) object. </a:t>
            </a:r>
            <a:r>
              <a:rPr i="1" lang="en" sz="1800"/>
              <a:t>(Rough psuedo code)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Shape 903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904" name="Shape 904"/>
          <p:cNvSpPr txBox="1"/>
          <p:nvPr/>
        </p:nvSpPr>
        <p:spPr>
          <a:xfrm>
            <a:off x="272200" y="62925"/>
            <a:ext cx="8367000" cy="59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3000"/>
              <a:t>Implementation</a:t>
            </a:r>
            <a:r>
              <a:rPr lang="en" sz="3000"/>
              <a:t>:   forward/backward API</a:t>
            </a:r>
          </a:p>
        </p:txBody>
      </p:sp>
      <p:sp>
        <p:nvSpPr>
          <p:cNvPr id="905" name="Shape 905"/>
          <p:cNvSpPr txBox="1"/>
          <p:nvPr/>
        </p:nvSpPr>
        <p:spPr>
          <a:xfrm>
            <a:off x="318900" y="3491225"/>
            <a:ext cx="2721599" cy="362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(x,y,z are scalars)</a:t>
            </a:r>
          </a:p>
        </p:txBody>
      </p:sp>
      <p:sp>
        <p:nvSpPr>
          <p:cNvPr id="906" name="Shape 906"/>
          <p:cNvSpPr/>
          <p:nvPr/>
        </p:nvSpPr>
        <p:spPr>
          <a:xfrm>
            <a:off x="1102125" y="1656725"/>
            <a:ext cx="548699" cy="548699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*</a:t>
            </a:r>
          </a:p>
        </p:txBody>
      </p:sp>
      <p:cxnSp>
        <p:nvCxnSpPr>
          <p:cNvPr id="907" name="Shape 907"/>
          <p:cNvCxnSpPr>
            <a:endCxn id="906" idx="1"/>
          </p:cNvCxnSpPr>
          <p:nvPr/>
        </p:nvCxnSpPr>
        <p:spPr>
          <a:xfrm>
            <a:off x="753780" y="1414880"/>
            <a:ext cx="428699" cy="322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908" name="Shape 908"/>
          <p:cNvCxnSpPr>
            <a:endCxn id="906" idx="3"/>
          </p:cNvCxnSpPr>
          <p:nvPr/>
        </p:nvCxnSpPr>
        <p:spPr>
          <a:xfrm flipH="1" rot="10800000">
            <a:off x="682680" y="2125069"/>
            <a:ext cx="499799" cy="29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909" name="Shape 909"/>
          <p:cNvCxnSpPr>
            <a:stCxn id="906" idx="6"/>
          </p:cNvCxnSpPr>
          <p:nvPr/>
        </p:nvCxnSpPr>
        <p:spPr>
          <a:xfrm>
            <a:off x="1650824" y="1931074"/>
            <a:ext cx="610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910" name="Shape 910"/>
          <p:cNvSpPr txBox="1"/>
          <p:nvPr/>
        </p:nvSpPr>
        <p:spPr>
          <a:xfrm>
            <a:off x="796375" y="1075675"/>
            <a:ext cx="334200" cy="2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x</a:t>
            </a:r>
          </a:p>
        </p:txBody>
      </p:sp>
      <p:sp>
        <p:nvSpPr>
          <p:cNvPr id="911" name="Shape 911"/>
          <p:cNvSpPr txBox="1"/>
          <p:nvPr/>
        </p:nvSpPr>
        <p:spPr>
          <a:xfrm>
            <a:off x="812600" y="2236700"/>
            <a:ext cx="334200" cy="2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y</a:t>
            </a:r>
          </a:p>
        </p:txBody>
      </p:sp>
      <p:sp>
        <p:nvSpPr>
          <p:cNvPr id="912" name="Shape 912"/>
          <p:cNvSpPr txBox="1"/>
          <p:nvPr/>
        </p:nvSpPr>
        <p:spPr>
          <a:xfrm>
            <a:off x="1862925" y="1457625"/>
            <a:ext cx="241800" cy="2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z</a:t>
            </a:r>
          </a:p>
        </p:txBody>
      </p:sp>
      <p:pic>
        <p:nvPicPr>
          <p:cNvPr id="913" name="Shape 9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5000" y="950675"/>
            <a:ext cx="5448300" cy="30003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14" name="Shape 914"/>
          <p:cNvCxnSpPr/>
          <p:nvPr/>
        </p:nvCxnSpPr>
        <p:spPr>
          <a:xfrm rot="10800000">
            <a:off x="5802025" y="2602349"/>
            <a:ext cx="911399" cy="7527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lg" w="lg" type="none"/>
            <a:tailEnd len="lg" w="lg" type="triangle"/>
          </a:ln>
        </p:spPr>
      </p:cxnSp>
      <p:pic>
        <p:nvPicPr>
          <p:cNvPr id="915" name="Shape 9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35587" y="3171112"/>
            <a:ext cx="466725" cy="67627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916" name="Shape 9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55250" y="3853925"/>
            <a:ext cx="514350" cy="66675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pic>
      <p:cxnSp>
        <p:nvCxnSpPr>
          <p:cNvPr id="917" name="Shape 917"/>
          <p:cNvCxnSpPr>
            <a:stCxn id="916" idx="0"/>
          </p:cNvCxnSpPr>
          <p:nvPr/>
        </p:nvCxnSpPr>
        <p:spPr>
          <a:xfrm rot="10800000">
            <a:off x="5270725" y="3725825"/>
            <a:ext cx="341700" cy="1281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Shape 922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923" name="Shape 923"/>
          <p:cNvSpPr txBox="1"/>
          <p:nvPr/>
        </p:nvSpPr>
        <p:spPr>
          <a:xfrm>
            <a:off x="272200" y="62925"/>
            <a:ext cx="8367000" cy="59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3000"/>
              <a:t>Implementation</a:t>
            </a:r>
            <a:r>
              <a:rPr lang="en" sz="3000"/>
              <a:t>:   forward/backward API</a:t>
            </a:r>
          </a:p>
        </p:txBody>
      </p:sp>
      <p:sp>
        <p:nvSpPr>
          <p:cNvPr id="924" name="Shape 924"/>
          <p:cNvSpPr txBox="1"/>
          <p:nvPr/>
        </p:nvSpPr>
        <p:spPr>
          <a:xfrm>
            <a:off x="318900" y="3491225"/>
            <a:ext cx="2721599" cy="362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(x,y,z are scalars)</a:t>
            </a:r>
          </a:p>
        </p:txBody>
      </p:sp>
      <p:sp>
        <p:nvSpPr>
          <p:cNvPr id="925" name="Shape 925"/>
          <p:cNvSpPr/>
          <p:nvPr/>
        </p:nvSpPr>
        <p:spPr>
          <a:xfrm>
            <a:off x="1102125" y="1656725"/>
            <a:ext cx="548699" cy="548699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*</a:t>
            </a:r>
          </a:p>
        </p:txBody>
      </p:sp>
      <p:cxnSp>
        <p:nvCxnSpPr>
          <p:cNvPr id="926" name="Shape 926"/>
          <p:cNvCxnSpPr>
            <a:endCxn id="925" idx="1"/>
          </p:cNvCxnSpPr>
          <p:nvPr/>
        </p:nvCxnSpPr>
        <p:spPr>
          <a:xfrm>
            <a:off x="753780" y="1414880"/>
            <a:ext cx="428699" cy="322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927" name="Shape 927"/>
          <p:cNvCxnSpPr>
            <a:endCxn id="925" idx="3"/>
          </p:cNvCxnSpPr>
          <p:nvPr/>
        </p:nvCxnSpPr>
        <p:spPr>
          <a:xfrm flipH="1" rot="10800000">
            <a:off x="682680" y="2125069"/>
            <a:ext cx="499799" cy="29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928" name="Shape 928"/>
          <p:cNvCxnSpPr>
            <a:stCxn id="925" idx="6"/>
          </p:cNvCxnSpPr>
          <p:nvPr/>
        </p:nvCxnSpPr>
        <p:spPr>
          <a:xfrm>
            <a:off x="1650824" y="1931074"/>
            <a:ext cx="610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929" name="Shape 929"/>
          <p:cNvSpPr txBox="1"/>
          <p:nvPr/>
        </p:nvSpPr>
        <p:spPr>
          <a:xfrm>
            <a:off x="796375" y="1075675"/>
            <a:ext cx="334200" cy="2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x</a:t>
            </a:r>
          </a:p>
        </p:txBody>
      </p:sp>
      <p:sp>
        <p:nvSpPr>
          <p:cNvPr id="930" name="Shape 930"/>
          <p:cNvSpPr txBox="1"/>
          <p:nvPr/>
        </p:nvSpPr>
        <p:spPr>
          <a:xfrm>
            <a:off x="812600" y="2236700"/>
            <a:ext cx="334200" cy="2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y</a:t>
            </a:r>
          </a:p>
        </p:txBody>
      </p:sp>
      <p:sp>
        <p:nvSpPr>
          <p:cNvPr id="931" name="Shape 931"/>
          <p:cNvSpPr txBox="1"/>
          <p:nvPr/>
        </p:nvSpPr>
        <p:spPr>
          <a:xfrm>
            <a:off x="1862925" y="1457625"/>
            <a:ext cx="241800" cy="2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z</a:t>
            </a:r>
          </a:p>
        </p:txBody>
      </p:sp>
      <p:pic>
        <p:nvPicPr>
          <p:cNvPr id="932" name="Shape 9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27375" y="653025"/>
            <a:ext cx="6108575" cy="294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3" name="Shape 9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22100" y="3625500"/>
            <a:ext cx="1244125" cy="85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7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Shape 938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939" name="Shape 939"/>
          <p:cNvSpPr txBox="1"/>
          <p:nvPr/>
        </p:nvSpPr>
        <p:spPr>
          <a:xfrm>
            <a:off x="196000" y="-89475"/>
            <a:ext cx="8367000" cy="59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3000"/>
              <a:t>Example: Torch Layers</a:t>
            </a:r>
          </a:p>
        </p:txBody>
      </p:sp>
      <p:pic>
        <p:nvPicPr>
          <p:cNvPr id="940" name="Shape 9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5950" y="577175"/>
            <a:ext cx="2020249" cy="3916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41" name="Shape 9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09150" y="577175"/>
            <a:ext cx="1988250" cy="397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77" name="Shape 77"/>
          <p:cNvSpPr txBox="1"/>
          <p:nvPr/>
        </p:nvSpPr>
        <p:spPr>
          <a:xfrm>
            <a:off x="2657250" y="126050"/>
            <a:ext cx="4439099" cy="7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Gradient Descent</a:t>
            </a:r>
          </a:p>
        </p:txBody>
      </p:sp>
      <p:pic>
        <p:nvPicPr>
          <p:cNvPr id="78" name="Shape 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8075" y="1075625"/>
            <a:ext cx="3638550" cy="857250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Shape 79"/>
          <p:cNvSpPr txBox="1"/>
          <p:nvPr/>
        </p:nvSpPr>
        <p:spPr>
          <a:xfrm>
            <a:off x="327775" y="2387975"/>
            <a:ext cx="8354099" cy="15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/>
              <a:t>Numerical gradient</a:t>
            </a:r>
            <a:r>
              <a:rPr lang="en" sz="2400"/>
              <a:t>: slow :(, approximate :(, easy to write :)</a:t>
            </a:r>
          </a:p>
          <a:p>
            <a:pPr indent="-152400" lvl="0" marL="0" rtl="0">
              <a:spcBef>
                <a:spcPts val="0"/>
              </a:spcBef>
              <a:buClr>
                <a:srgbClr val="000000"/>
              </a:buClr>
              <a:buSzPct val="100000"/>
              <a:buNone/>
            </a:pPr>
            <a:r>
              <a:rPr b="1" lang="en" sz="2400"/>
              <a:t>Analytic gradient</a:t>
            </a:r>
            <a:r>
              <a:rPr lang="en" sz="2400"/>
              <a:t>: </a:t>
            </a:r>
            <a:r>
              <a:rPr lang="en" sz="2400">
                <a:solidFill>
                  <a:srgbClr val="000000"/>
                </a:solidFill>
              </a:rPr>
              <a:t>fast :), exact :), error-prone :(</a:t>
            </a:r>
          </a:p>
        </p:txBody>
      </p:sp>
      <p:sp>
        <p:nvSpPr>
          <p:cNvPr id="80" name="Shape 80"/>
          <p:cNvSpPr txBox="1"/>
          <p:nvPr/>
        </p:nvSpPr>
        <p:spPr>
          <a:xfrm>
            <a:off x="815250" y="3562350"/>
            <a:ext cx="7916999" cy="6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In practice: Derive analytic gradient, check your implementation with numerical gradient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Shape 946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947" name="Shape 947"/>
          <p:cNvSpPr txBox="1"/>
          <p:nvPr/>
        </p:nvSpPr>
        <p:spPr>
          <a:xfrm>
            <a:off x="196000" y="-89475"/>
            <a:ext cx="8367000" cy="59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3000"/>
              <a:t>Example: Torch Layers</a:t>
            </a:r>
          </a:p>
        </p:txBody>
      </p:sp>
      <p:pic>
        <p:nvPicPr>
          <p:cNvPr id="948" name="Shape 9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5950" y="577175"/>
            <a:ext cx="2020249" cy="3916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49" name="Shape 9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09150" y="577175"/>
            <a:ext cx="1988250" cy="397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50" name="Shape 9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16525" y="131825"/>
            <a:ext cx="3322674" cy="2365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1" name="Shape 95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24174" y="2630925"/>
            <a:ext cx="1439799" cy="1919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52" name="Shape 952"/>
          <p:cNvCxnSpPr/>
          <p:nvPr/>
        </p:nvCxnSpPr>
        <p:spPr>
          <a:xfrm flipH="1">
            <a:off x="5204875" y="1941150"/>
            <a:ext cx="163499" cy="45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953" name="Shape 953"/>
          <p:cNvSpPr txBox="1"/>
          <p:nvPr/>
        </p:nvSpPr>
        <p:spPr>
          <a:xfrm>
            <a:off x="4724400" y="812600"/>
            <a:ext cx="548699" cy="2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=</a:t>
            </a:r>
          </a:p>
        </p:txBody>
      </p:sp>
      <p:pic>
        <p:nvPicPr>
          <p:cNvPr id="954" name="Shape 95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731901" y="2630923"/>
            <a:ext cx="1113459" cy="191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8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Shape 959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960" name="Shape 9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549" y="56900"/>
            <a:ext cx="3435374" cy="4500899"/>
          </a:xfrm>
          <a:prstGeom prst="rect">
            <a:avLst/>
          </a:prstGeom>
          <a:noFill/>
          <a:ln>
            <a:noFill/>
          </a:ln>
        </p:spPr>
      </p:pic>
      <p:sp>
        <p:nvSpPr>
          <p:cNvPr id="961" name="Shape 961"/>
          <p:cNvSpPr txBox="1"/>
          <p:nvPr/>
        </p:nvSpPr>
        <p:spPr>
          <a:xfrm>
            <a:off x="3694562" y="-76200"/>
            <a:ext cx="8367000" cy="59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3000"/>
              <a:t>Example: Torch MulConstant</a:t>
            </a:r>
          </a:p>
        </p:txBody>
      </p:sp>
      <p:pic>
        <p:nvPicPr>
          <p:cNvPr id="962" name="Shape 9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17100" y="562450"/>
            <a:ext cx="2047875" cy="514350"/>
          </a:xfrm>
          <a:prstGeom prst="rect">
            <a:avLst/>
          </a:prstGeom>
          <a:noFill/>
          <a:ln>
            <a:noFill/>
          </a:ln>
        </p:spPr>
      </p:pic>
      <p:sp>
        <p:nvSpPr>
          <p:cNvPr id="963" name="Shape 963"/>
          <p:cNvSpPr/>
          <p:nvPr/>
        </p:nvSpPr>
        <p:spPr>
          <a:xfrm>
            <a:off x="277300" y="234650"/>
            <a:ext cx="3057599" cy="1251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64" name="Shape 964"/>
          <p:cNvSpPr/>
          <p:nvPr/>
        </p:nvSpPr>
        <p:spPr>
          <a:xfrm>
            <a:off x="273768" y="1553150"/>
            <a:ext cx="3057599" cy="1251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65" name="Shape 965"/>
          <p:cNvSpPr/>
          <p:nvPr/>
        </p:nvSpPr>
        <p:spPr>
          <a:xfrm>
            <a:off x="277300" y="2871650"/>
            <a:ext cx="3057599" cy="1685999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66" name="Shape 966"/>
          <p:cNvSpPr txBox="1"/>
          <p:nvPr/>
        </p:nvSpPr>
        <p:spPr>
          <a:xfrm>
            <a:off x="4100700" y="1175225"/>
            <a:ext cx="3093000" cy="1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000">
                <a:solidFill>
                  <a:srgbClr val="FF0000"/>
                </a:solidFill>
              </a:rPr>
              <a:t>initialization</a:t>
            </a:r>
          </a:p>
        </p:txBody>
      </p:sp>
      <p:cxnSp>
        <p:nvCxnSpPr>
          <p:cNvPr id="967" name="Shape 967"/>
          <p:cNvCxnSpPr>
            <a:endCxn id="963" idx="3"/>
          </p:cNvCxnSpPr>
          <p:nvPr/>
        </p:nvCxnSpPr>
        <p:spPr>
          <a:xfrm rot="10800000">
            <a:off x="3334899" y="860300"/>
            <a:ext cx="682500" cy="5973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968" name="Shape 968"/>
          <p:cNvSpPr txBox="1"/>
          <p:nvPr/>
        </p:nvSpPr>
        <p:spPr>
          <a:xfrm>
            <a:off x="4100700" y="1937225"/>
            <a:ext cx="3093000" cy="1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>
                <a:solidFill>
                  <a:srgbClr val="FF0000"/>
                </a:solidFill>
              </a:rPr>
              <a:t>forward()</a:t>
            </a:r>
          </a:p>
        </p:txBody>
      </p:sp>
      <p:cxnSp>
        <p:nvCxnSpPr>
          <p:cNvPr id="969" name="Shape 969"/>
          <p:cNvCxnSpPr/>
          <p:nvPr/>
        </p:nvCxnSpPr>
        <p:spPr>
          <a:xfrm rot="10800000">
            <a:off x="3334893" y="2100412"/>
            <a:ext cx="802799" cy="184799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970" name="Shape 970"/>
          <p:cNvSpPr txBox="1"/>
          <p:nvPr/>
        </p:nvSpPr>
        <p:spPr>
          <a:xfrm>
            <a:off x="4100700" y="3308825"/>
            <a:ext cx="3093000" cy="1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>
                <a:solidFill>
                  <a:srgbClr val="FF0000"/>
                </a:solidFill>
              </a:rPr>
              <a:t>backward()</a:t>
            </a:r>
          </a:p>
        </p:txBody>
      </p:sp>
      <p:cxnSp>
        <p:nvCxnSpPr>
          <p:cNvPr id="971" name="Shape 971"/>
          <p:cNvCxnSpPr>
            <a:endCxn id="965" idx="3"/>
          </p:cNvCxnSpPr>
          <p:nvPr/>
        </p:nvCxnSpPr>
        <p:spPr>
          <a:xfrm flipH="1">
            <a:off x="3334899" y="3607549"/>
            <a:ext cx="802800" cy="1071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Shape 976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977" name="Shape 977"/>
          <p:cNvSpPr txBox="1"/>
          <p:nvPr/>
        </p:nvSpPr>
        <p:spPr>
          <a:xfrm>
            <a:off x="196000" y="-89475"/>
            <a:ext cx="8367000" cy="59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3000"/>
              <a:t>Example: Caffe Layers</a:t>
            </a:r>
          </a:p>
        </p:txBody>
      </p:sp>
      <p:pic>
        <p:nvPicPr>
          <p:cNvPr id="978" name="Shape 9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9974" y="575975"/>
            <a:ext cx="2085249" cy="3924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79" name="Shape 9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60748" y="575975"/>
            <a:ext cx="2441675" cy="3185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3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Shape 984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985" name="Shape 985"/>
          <p:cNvSpPr txBox="1"/>
          <p:nvPr/>
        </p:nvSpPr>
        <p:spPr>
          <a:xfrm>
            <a:off x="4975275" y="128950"/>
            <a:ext cx="8367000" cy="59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3000"/>
              <a:t>Caffe Sigmoid Layer</a:t>
            </a:r>
          </a:p>
        </p:txBody>
      </p:sp>
      <p:pic>
        <p:nvPicPr>
          <p:cNvPr id="986" name="Shape 9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548" y="59775"/>
            <a:ext cx="3010274" cy="446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7" name="Shape 9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97575" y="1303725"/>
            <a:ext cx="1581150" cy="619125"/>
          </a:xfrm>
          <a:prstGeom prst="rect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988" name="Shape 988"/>
          <p:cNvPicPr preferRelativeResize="0"/>
          <p:nvPr/>
        </p:nvPicPr>
        <p:blipFill rotWithShape="1">
          <a:blip r:embed="rId5">
            <a:alphaModFix/>
          </a:blip>
          <a:srcRect b="0" l="77925" r="0" t="0"/>
          <a:stretch/>
        </p:blipFill>
        <p:spPr>
          <a:xfrm>
            <a:off x="4332375" y="2706750"/>
            <a:ext cx="1581149" cy="657225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989" name="Shape 989"/>
          <p:cNvSpPr/>
          <p:nvPr/>
        </p:nvSpPr>
        <p:spPr>
          <a:xfrm>
            <a:off x="255975" y="689700"/>
            <a:ext cx="2886900" cy="1479000"/>
          </a:xfrm>
          <a:prstGeom prst="rect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90" name="Shape 990"/>
          <p:cNvSpPr/>
          <p:nvPr/>
        </p:nvSpPr>
        <p:spPr>
          <a:xfrm>
            <a:off x="255375" y="2225525"/>
            <a:ext cx="2886900" cy="1479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991" name="Shape 991"/>
          <p:cNvCxnSpPr>
            <a:stCxn id="988" idx="1"/>
          </p:cNvCxnSpPr>
          <p:nvPr/>
        </p:nvCxnSpPr>
        <p:spPr>
          <a:xfrm flipH="1">
            <a:off x="2879775" y="3035362"/>
            <a:ext cx="1452600" cy="30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992" name="Shape 992"/>
          <p:cNvCxnSpPr>
            <a:stCxn id="987" idx="1"/>
          </p:cNvCxnSpPr>
          <p:nvPr/>
        </p:nvCxnSpPr>
        <p:spPr>
          <a:xfrm flipH="1">
            <a:off x="2040775" y="1613287"/>
            <a:ext cx="2356800" cy="278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993" name="Shape 993"/>
          <p:cNvSpPr txBox="1"/>
          <p:nvPr/>
        </p:nvSpPr>
        <p:spPr>
          <a:xfrm>
            <a:off x="5931050" y="2810625"/>
            <a:ext cx="30798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/>
              <a:t>*top_diff   (chain rule)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7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Shape 998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999" name="Shape 999"/>
          <p:cNvSpPr txBox="1"/>
          <p:nvPr/>
        </p:nvSpPr>
        <p:spPr>
          <a:xfrm>
            <a:off x="-19975" y="9675"/>
            <a:ext cx="4766100" cy="4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Gradients for vectorized code</a:t>
            </a:r>
          </a:p>
        </p:txBody>
      </p:sp>
      <p:sp>
        <p:nvSpPr>
          <p:cNvPr id="1000" name="Shape 1000"/>
          <p:cNvSpPr/>
          <p:nvPr/>
        </p:nvSpPr>
        <p:spPr>
          <a:xfrm>
            <a:off x="2976200" y="951950"/>
            <a:ext cx="3494699" cy="3494699"/>
          </a:xfrm>
          <a:prstGeom prst="ellipse">
            <a:avLst/>
          </a:prstGeom>
          <a:solidFill>
            <a:srgbClr val="F3F3F3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4800"/>
              <a:t>f</a:t>
            </a:r>
          </a:p>
        </p:txBody>
      </p:sp>
      <p:cxnSp>
        <p:nvCxnSpPr>
          <p:cNvPr id="1001" name="Shape 1001"/>
          <p:cNvCxnSpPr/>
          <p:nvPr/>
        </p:nvCxnSpPr>
        <p:spPr>
          <a:xfrm flipH="1" rot="10800000">
            <a:off x="702175" y="3433375"/>
            <a:ext cx="2409900" cy="813899"/>
          </a:xfrm>
          <a:prstGeom prst="straightConnector1">
            <a:avLst/>
          </a:prstGeom>
          <a:noFill/>
          <a:ln cap="flat" cmpd="sng" w="19050">
            <a:solidFill>
              <a:srgbClr val="38761D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002" name="Shape 1002"/>
          <p:cNvCxnSpPr/>
          <p:nvPr/>
        </p:nvCxnSpPr>
        <p:spPr>
          <a:xfrm>
            <a:off x="989425" y="927975"/>
            <a:ext cx="2194200" cy="933599"/>
          </a:xfrm>
          <a:prstGeom prst="straightConnector1">
            <a:avLst/>
          </a:prstGeom>
          <a:noFill/>
          <a:ln cap="flat" cmpd="sng" w="19050">
            <a:solidFill>
              <a:srgbClr val="38761D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003" name="Shape 1003"/>
          <p:cNvCxnSpPr>
            <a:stCxn id="1000" idx="6"/>
          </p:cNvCxnSpPr>
          <p:nvPr/>
        </p:nvCxnSpPr>
        <p:spPr>
          <a:xfrm>
            <a:off x="6470899" y="2699299"/>
            <a:ext cx="2274300" cy="0"/>
          </a:xfrm>
          <a:prstGeom prst="straightConnector1">
            <a:avLst/>
          </a:prstGeom>
          <a:noFill/>
          <a:ln cap="flat" cmpd="sng" w="19050">
            <a:solidFill>
              <a:srgbClr val="38761D"/>
            </a:solidFill>
            <a:prstDash val="solid"/>
            <a:round/>
            <a:headEnd len="lg" w="lg" type="none"/>
            <a:tailEnd len="lg" w="lg" type="triangle"/>
          </a:ln>
        </p:spPr>
      </p:cxnSp>
      <p:pic>
        <p:nvPicPr>
          <p:cNvPr id="1004" name="Shape 10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0512" y="690300"/>
            <a:ext cx="352425" cy="304800"/>
          </a:xfrm>
          <a:prstGeom prst="rect">
            <a:avLst/>
          </a:prstGeom>
          <a:noFill/>
          <a:ln cap="flat" cmpd="sng" w="1905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1005" name="Shape 10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00362" y="3518225"/>
            <a:ext cx="295275" cy="361950"/>
          </a:xfrm>
          <a:prstGeom prst="rect">
            <a:avLst/>
          </a:prstGeom>
          <a:noFill/>
          <a:ln cap="flat" cmpd="sng" w="1905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1006" name="Shape 100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45937" y="2215900"/>
            <a:ext cx="352425" cy="304800"/>
          </a:xfrm>
          <a:prstGeom prst="rect">
            <a:avLst/>
          </a:prstGeom>
          <a:noFill/>
          <a:ln cap="flat" cmpd="sng" w="1905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1007" name="Shape 100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98762" y="1747637"/>
            <a:ext cx="485775" cy="638175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1008" name="Shape 100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398762" y="2950237"/>
            <a:ext cx="409575" cy="70485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1009" name="Shape 1009"/>
          <p:cNvSpPr txBox="1"/>
          <p:nvPr/>
        </p:nvSpPr>
        <p:spPr>
          <a:xfrm>
            <a:off x="3945275" y="1350875"/>
            <a:ext cx="2114400" cy="5744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FF0000"/>
                </a:solidFill>
              </a:rPr>
              <a:t>“local gradient”</a:t>
            </a:r>
          </a:p>
        </p:txBody>
      </p:sp>
      <p:cxnSp>
        <p:nvCxnSpPr>
          <p:cNvPr id="1010" name="Shape 1010"/>
          <p:cNvCxnSpPr>
            <a:endCxn id="1007" idx="3"/>
          </p:cNvCxnSpPr>
          <p:nvPr/>
        </p:nvCxnSpPr>
        <p:spPr>
          <a:xfrm flipH="1">
            <a:off x="3884537" y="1585525"/>
            <a:ext cx="3097800" cy="4812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011" name="Shape 1011"/>
          <p:cNvSpPr txBox="1"/>
          <p:nvPr/>
        </p:nvSpPr>
        <p:spPr>
          <a:xfrm>
            <a:off x="6611750" y="-45975"/>
            <a:ext cx="2689800" cy="7520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This is now the </a:t>
            </a:r>
            <a:r>
              <a:rPr b="1" lang="en" sz="1800">
                <a:solidFill>
                  <a:srgbClr val="0000FF"/>
                </a:solidFill>
              </a:rPr>
              <a:t>Jacobian matrix</a:t>
            </a:r>
            <a:r>
              <a:rPr lang="en" sz="1800">
                <a:solidFill>
                  <a:srgbClr val="0000FF"/>
                </a:solidFill>
              </a:rPr>
              <a:t> (derivative of each element of z w.r.t. each element of x)</a:t>
            </a:r>
          </a:p>
        </p:txBody>
      </p:sp>
      <p:sp>
        <p:nvSpPr>
          <p:cNvPr id="1012" name="Shape 1012"/>
          <p:cNvSpPr txBox="1"/>
          <p:nvPr/>
        </p:nvSpPr>
        <p:spPr>
          <a:xfrm>
            <a:off x="4056975" y="-3900"/>
            <a:ext cx="2367900" cy="7520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(x,y,z are now vectors)</a:t>
            </a:r>
          </a:p>
        </p:txBody>
      </p:sp>
      <p:pic>
        <p:nvPicPr>
          <p:cNvPr id="1013" name="Shape 101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164987" y="2859987"/>
            <a:ext cx="514350" cy="676275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1014" name="Shape 1014"/>
          <p:cNvSpPr txBox="1"/>
          <p:nvPr/>
        </p:nvSpPr>
        <p:spPr>
          <a:xfrm>
            <a:off x="6712600" y="3544575"/>
            <a:ext cx="4061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>
                <a:solidFill>
                  <a:srgbClr val="FF0000"/>
                </a:solidFill>
              </a:rPr>
              <a:t>gradients</a:t>
            </a:r>
          </a:p>
        </p:txBody>
      </p:sp>
      <p:pic>
        <p:nvPicPr>
          <p:cNvPr id="1015" name="Shape 101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rot="1599977">
            <a:off x="854575" y="1583862"/>
            <a:ext cx="2019300" cy="7239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6" name="Shape 1016"/>
          <p:cNvSpPr/>
          <p:nvPr/>
        </p:nvSpPr>
        <p:spPr>
          <a:xfrm rot="1570464">
            <a:off x="895171" y="1296241"/>
            <a:ext cx="590335" cy="638099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1017" name="Shape 1017"/>
          <p:cNvCxnSpPr/>
          <p:nvPr/>
        </p:nvCxnSpPr>
        <p:spPr>
          <a:xfrm rot="10800000">
            <a:off x="948800" y="1065724"/>
            <a:ext cx="2147099" cy="9474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Shape 1022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1023" name="Shape 1023"/>
          <p:cNvSpPr txBox="1"/>
          <p:nvPr/>
        </p:nvSpPr>
        <p:spPr>
          <a:xfrm>
            <a:off x="504850" y="163550"/>
            <a:ext cx="7266900" cy="561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/>
              <a:t>Vectorized operations</a:t>
            </a:r>
          </a:p>
        </p:txBody>
      </p:sp>
      <p:sp>
        <p:nvSpPr>
          <p:cNvPr id="1024" name="Shape 1024"/>
          <p:cNvSpPr/>
          <p:nvPr/>
        </p:nvSpPr>
        <p:spPr>
          <a:xfrm>
            <a:off x="3191725" y="1140775"/>
            <a:ext cx="2040599" cy="29010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200"/>
              <a:t>f(x) = max(0,x)</a:t>
            </a:r>
          </a:p>
          <a:p>
            <a:pPr lvl="0" algn="ctr">
              <a:spcBef>
                <a:spcPts val="0"/>
              </a:spcBef>
              <a:buNone/>
            </a:pPr>
            <a:r>
              <a:rPr i="1" lang="en" sz="2200"/>
              <a:t>(elementwise)</a:t>
            </a:r>
          </a:p>
        </p:txBody>
      </p:sp>
      <p:cxnSp>
        <p:nvCxnSpPr>
          <p:cNvPr id="1025" name="Shape 1025"/>
          <p:cNvCxnSpPr/>
          <p:nvPr/>
        </p:nvCxnSpPr>
        <p:spPr>
          <a:xfrm>
            <a:off x="2516250" y="2193200"/>
            <a:ext cx="675599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026" name="Shape 1026"/>
          <p:cNvCxnSpPr/>
          <p:nvPr/>
        </p:nvCxnSpPr>
        <p:spPr>
          <a:xfrm>
            <a:off x="2516250" y="2352725"/>
            <a:ext cx="675599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027" name="Shape 1027"/>
          <p:cNvCxnSpPr/>
          <p:nvPr/>
        </p:nvCxnSpPr>
        <p:spPr>
          <a:xfrm>
            <a:off x="2516250" y="2469575"/>
            <a:ext cx="675599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028" name="Shape 1028"/>
          <p:cNvCxnSpPr/>
          <p:nvPr/>
        </p:nvCxnSpPr>
        <p:spPr>
          <a:xfrm>
            <a:off x="2516250" y="2602641"/>
            <a:ext cx="675599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029" name="Shape 1029"/>
          <p:cNvCxnSpPr/>
          <p:nvPr/>
        </p:nvCxnSpPr>
        <p:spPr>
          <a:xfrm>
            <a:off x="2516250" y="2762166"/>
            <a:ext cx="675599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030" name="Shape 1030"/>
          <p:cNvCxnSpPr/>
          <p:nvPr/>
        </p:nvCxnSpPr>
        <p:spPr>
          <a:xfrm>
            <a:off x="2516250" y="2879016"/>
            <a:ext cx="675599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031" name="Shape 1031"/>
          <p:cNvSpPr txBox="1"/>
          <p:nvPr/>
        </p:nvSpPr>
        <p:spPr>
          <a:xfrm>
            <a:off x="705000" y="2153500"/>
            <a:ext cx="2430599" cy="4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4096-d </a:t>
            </a:r>
          </a:p>
          <a:p>
            <a:pPr lvl="0">
              <a:spcBef>
                <a:spcPts val="0"/>
              </a:spcBef>
              <a:buNone/>
            </a:pPr>
            <a:r>
              <a:rPr lang="en" sz="2000"/>
              <a:t>input vector</a:t>
            </a:r>
          </a:p>
        </p:txBody>
      </p:sp>
      <p:cxnSp>
        <p:nvCxnSpPr>
          <p:cNvPr id="1032" name="Shape 1032"/>
          <p:cNvCxnSpPr/>
          <p:nvPr/>
        </p:nvCxnSpPr>
        <p:spPr>
          <a:xfrm>
            <a:off x="5233023" y="2193200"/>
            <a:ext cx="675599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033" name="Shape 1033"/>
          <p:cNvCxnSpPr/>
          <p:nvPr/>
        </p:nvCxnSpPr>
        <p:spPr>
          <a:xfrm>
            <a:off x="5233023" y="2352725"/>
            <a:ext cx="675599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034" name="Shape 1034"/>
          <p:cNvCxnSpPr/>
          <p:nvPr/>
        </p:nvCxnSpPr>
        <p:spPr>
          <a:xfrm>
            <a:off x="5233023" y="2469575"/>
            <a:ext cx="675599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035" name="Shape 1035"/>
          <p:cNvCxnSpPr/>
          <p:nvPr/>
        </p:nvCxnSpPr>
        <p:spPr>
          <a:xfrm>
            <a:off x="5233023" y="2602641"/>
            <a:ext cx="675599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036" name="Shape 1036"/>
          <p:cNvCxnSpPr/>
          <p:nvPr/>
        </p:nvCxnSpPr>
        <p:spPr>
          <a:xfrm>
            <a:off x="5233023" y="2762166"/>
            <a:ext cx="675599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037" name="Shape 1037"/>
          <p:cNvCxnSpPr/>
          <p:nvPr/>
        </p:nvCxnSpPr>
        <p:spPr>
          <a:xfrm>
            <a:off x="5233023" y="2879016"/>
            <a:ext cx="675599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038" name="Shape 1038"/>
          <p:cNvSpPr txBox="1"/>
          <p:nvPr/>
        </p:nvSpPr>
        <p:spPr>
          <a:xfrm>
            <a:off x="6292850" y="2153500"/>
            <a:ext cx="18873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4096-d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000"/>
              <a:t>output vector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2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Shape 1043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1044" name="Shape 1044"/>
          <p:cNvSpPr txBox="1"/>
          <p:nvPr/>
        </p:nvSpPr>
        <p:spPr>
          <a:xfrm>
            <a:off x="504850" y="163550"/>
            <a:ext cx="7266900" cy="561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Vectorized operations</a:t>
            </a:r>
          </a:p>
        </p:txBody>
      </p:sp>
      <p:sp>
        <p:nvSpPr>
          <p:cNvPr id="1045" name="Shape 1045"/>
          <p:cNvSpPr/>
          <p:nvPr/>
        </p:nvSpPr>
        <p:spPr>
          <a:xfrm>
            <a:off x="3191725" y="1140775"/>
            <a:ext cx="2040599" cy="29010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200"/>
              <a:t>f(x) = max(0,x)</a:t>
            </a:r>
          </a:p>
          <a:p>
            <a:pPr lvl="0" rtl="0" algn="ctr">
              <a:spcBef>
                <a:spcPts val="0"/>
              </a:spcBef>
              <a:buNone/>
            </a:pPr>
            <a:r>
              <a:rPr i="1" lang="en" sz="2200"/>
              <a:t>(elementwise)</a:t>
            </a:r>
          </a:p>
        </p:txBody>
      </p:sp>
      <p:cxnSp>
        <p:nvCxnSpPr>
          <p:cNvPr id="1046" name="Shape 1046"/>
          <p:cNvCxnSpPr/>
          <p:nvPr/>
        </p:nvCxnSpPr>
        <p:spPr>
          <a:xfrm>
            <a:off x="2516250" y="2193200"/>
            <a:ext cx="675599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047" name="Shape 1047"/>
          <p:cNvCxnSpPr/>
          <p:nvPr/>
        </p:nvCxnSpPr>
        <p:spPr>
          <a:xfrm>
            <a:off x="2516250" y="2352725"/>
            <a:ext cx="675599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048" name="Shape 1048"/>
          <p:cNvCxnSpPr/>
          <p:nvPr/>
        </p:nvCxnSpPr>
        <p:spPr>
          <a:xfrm>
            <a:off x="2516250" y="2469575"/>
            <a:ext cx="675599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049" name="Shape 1049"/>
          <p:cNvCxnSpPr/>
          <p:nvPr/>
        </p:nvCxnSpPr>
        <p:spPr>
          <a:xfrm>
            <a:off x="2516250" y="2602641"/>
            <a:ext cx="675599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050" name="Shape 1050"/>
          <p:cNvCxnSpPr/>
          <p:nvPr/>
        </p:nvCxnSpPr>
        <p:spPr>
          <a:xfrm>
            <a:off x="2516250" y="2762166"/>
            <a:ext cx="675599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051" name="Shape 1051"/>
          <p:cNvCxnSpPr/>
          <p:nvPr/>
        </p:nvCxnSpPr>
        <p:spPr>
          <a:xfrm>
            <a:off x="2516250" y="2879016"/>
            <a:ext cx="675599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052" name="Shape 1052"/>
          <p:cNvSpPr txBox="1"/>
          <p:nvPr/>
        </p:nvSpPr>
        <p:spPr>
          <a:xfrm>
            <a:off x="705000" y="2153500"/>
            <a:ext cx="2430599" cy="4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4096-d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000"/>
              <a:t>input vector</a:t>
            </a:r>
          </a:p>
        </p:txBody>
      </p:sp>
      <p:cxnSp>
        <p:nvCxnSpPr>
          <p:cNvPr id="1053" name="Shape 1053"/>
          <p:cNvCxnSpPr/>
          <p:nvPr/>
        </p:nvCxnSpPr>
        <p:spPr>
          <a:xfrm>
            <a:off x="5233023" y="2193200"/>
            <a:ext cx="675599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054" name="Shape 1054"/>
          <p:cNvCxnSpPr/>
          <p:nvPr/>
        </p:nvCxnSpPr>
        <p:spPr>
          <a:xfrm>
            <a:off x="5233023" y="2352725"/>
            <a:ext cx="675599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055" name="Shape 1055"/>
          <p:cNvCxnSpPr/>
          <p:nvPr/>
        </p:nvCxnSpPr>
        <p:spPr>
          <a:xfrm>
            <a:off x="5233023" y="2469575"/>
            <a:ext cx="675599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056" name="Shape 1056"/>
          <p:cNvCxnSpPr/>
          <p:nvPr/>
        </p:nvCxnSpPr>
        <p:spPr>
          <a:xfrm>
            <a:off x="5233023" y="2602641"/>
            <a:ext cx="675599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057" name="Shape 1057"/>
          <p:cNvCxnSpPr/>
          <p:nvPr/>
        </p:nvCxnSpPr>
        <p:spPr>
          <a:xfrm>
            <a:off x="5233023" y="2762166"/>
            <a:ext cx="675599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058" name="Shape 1058"/>
          <p:cNvCxnSpPr/>
          <p:nvPr/>
        </p:nvCxnSpPr>
        <p:spPr>
          <a:xfrm>
            <a:off x="5233023" y="2879016"/>
            <a:ext cx="675599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059" name="Shape 1059"/>
          <p:cNvSpPr txBox="1"/>
          <p:nvPr/>
        </p:nvSpPr>
        <p:spPr>
          <a:xfrm>
            <a:off x="6292850" y="2153500"/>
            <a:ext cx="18873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4096-d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000"/>
              <a:t>output vector</a:t>
            </a:r>
          </a:p>
        </p:txBody>
      </p:sp>
      <p:sp>
        <p:nvSpPr>
          <p:cNvPr id="1060" name="Shape 1060"/>
          <p:cNvSpPr txBox="1"/>
          <p:nvPr/>
        </p:nvSpPr>
        <p:spPr>
          <a:xfrm>
            <a:off x="327075" y="3019225"/>
            <a:ext cx="2559899" cy="11513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Q: what is the size of the Jacobian matrix?</a:t>
            </a:r>
          </a:p>
        </p:txBody>
      </p:sp>
      <p:pic>
        <p:nvPicPr>
          <p:cNvPr id="1061" name="Shape 10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38437" y="106662"/>
            <a:ext cx="2047875" cy="790575"/>
          </a:xfrm>
          <a:prstGeom prst="rect">
            <a:avLst/>
          </a:prstGeom>
          <a:noFill/>
          <a:ln>
            <a:noFill/>
          </a:ln>
        </p:spPr>
      </p:pic>
      <p:sp>
        <p:nvSpPr>
          <p:cNvPr id="1062" name="Shape 1062"/>
          <p:cNvSpPr/>
          <p:nvPr/>
        </p:nvSpPr>
        <p:spPr>
          <a:xfrm>
            <a:off x="7394850" y="78225"/>
            <a:ext cx="467700" cy="7905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63" name="Shape 1063"/>
          <p:cNvSpPr txBox="1"/>
          <p:nvPr/>
        </p:nvSpPr>
        <p:spPr>
          <a:xfrm>
            <a:off x="7167325" y="945700"/>
            <a:ext cx="18234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Jacobian matrix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Shape 1068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1069" name="Shape 1069"/>
          <p:cNvSpPr/>
          <p:nvPr/>
        </p:nvSpPr>
        <p:spPr>
          <a:xfrm>
            <a:off x="3191725" y="1140775"/>
            <a:ext cx="2040599" cy="29010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3000"/>
              <a:t>max(0,x)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2200"/>
              <a:t>(elementwise)</a:t>
            </a:r>
          </a:p>
        </p:txBody>
      </p:sp>
      <p:cxnSp>
        <p:nvCxnSpPr>
          <p:cNvPr id="1070" name="Shape 1070"/>
          <p:cNvCxnSpPr/>
          <p:nvPr/>
        </p:nvCxnSpPr>
        <p:spPr>
          <a:xfrm>
            <a:off x="2516250" y="2193200"/>
            <a:ext cx="675599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071" name="Shape 1071"/>
          <p:cNvCxnSpPr/>
          <p:nvPr/>
        </p:nvCxnSpPr>
        <p:spPr>
          <a:xfrm>
            <a:off x="2516250" y="2352725"/>
            <a:ext cx="675599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072" name="Shape 1072"/>
          <p:cNvCxnSpPr/>
          <p:nvPr/>
        </p:nvCxnSpPr>
        <p:spPr>
          <a:xfrm>
            <a:off x="2516250" y="2469575"/>
            <a:ext cx="675599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073" name="Shape 1073"/>
          <p:cNvCxnSpPr/>
          <p:nvPr/>
        </p:nvCxnSpPr>
        <p:spPr>
          <a:xfrm>
            <a:off x="2516250" y="2602641"/>
            <a:ext cx="675599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074" name="Shape 1074"/>
          <p:cNvCxnSpPr/>
          <p:nvPr/>
        </p:nvCxnSpPr>
        <p:spPr>
          <a:xfrm>
            <a:off x="2516250" y="2762166"/>
            <a:ext cx="675599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075" name="Shape 1075"/>
          <p:cNvCxnSpPr/>
          <p:nvPr/>
        </p:nvCxnSpPr>
        <p:spPr>
          <a:xfrm>
            <a:off x="2516250" y="2879016"/>
            <a:ext cx="675599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076" name="Shape 1076"/>
          <p:cNvSpPr txBox="1"/>
          <p:nvPr/>
        </p:nvSpPr>
        <p:spPr>
          <a:xfrm>
            <a:off x="705000" y="2153500"/>
            <a:ext cx="2430599" cy="4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4096-d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000"/>
              <a:t>input vector</a:t>
            </a:r>
          </a:p>
        </p:txBody>
      </p:sp>
      <p:cxnSp>
        <p:nvCxnSpPr>
          <p:cNvPr id="1077" name="Shape 1077"/>
          <p:cNvCxnSpPr/>
          <p:nvPr/>
        </p:nvCxnSpPr>
        <p:spPr>
          <a:xfrm>
            <a:off x="5233023" y="2193200"/>
            <a:ext cx="675599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078" name="Shape 1078"/>
          <p:cNvCxnSpPr/>
          <p:nvPr/>
        </p:nvCxnSpPr>
        <p:spPr>
          <a:xfrm>
            <a:off x="5233023" y="2352725"/>
            <a:ext cx="675599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079" name="Shape 1079"/>
          <p:cNvCxnSpPr/>
          <p:nvPr/>
        </p:nvCxnSpPr>
        <p:spPr>
          <a:xfrm>
            <a:off x="5233023" y="2469575"/>
            <a:ext cx="675599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080" name="Shape 1080"/>
          <p:cNvCxnSpPr/>
          <p:nvPr/>
        </p:nvCxnSpPr>
        <p:spPr>
          <a:xfrm>
            <a:off x="5233023" y="2602641"/>
            <a:ext cx="675599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081" name="Shape 1081"/>
          <p:cNvCxnSpPr/>
          <p:nvPr/>
        </p:nvCxnSpPr>
        <p:spPr>
          <a:xfrm>
            <a:off x="5233023" y="2762166"/>
            <a:ext cx="675599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082" name="Shape 1082"/>
          <p:cNvCxnSpPr/>
          <p:nvPr/>
        </p:nvCxnSpPr>
        <p:spPr>
          <a:xfrm>
            <a:off x="5233023" y="2879016"/>
            <a:ext cx="675599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083" name="Shape 1083"/>
          <p:cNvSpPr txBox="1"/>
          <p:nvPr/>
        </p:nvSpPr>
        <p:spPr>
          <a:xfrm>
            <a:off x="6292850" y="2153500"/>
            <a:ext cx="18873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4096-d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000"/>
              <a:t>output vector</a:t>
            </a:r>
          </a:p>
        </p:txBody>
      </p:sp>
      <p:sp>
        <p:nvSpPr>
          <p:cNvPr id="1084" name="Shape 1084"/>
          <p:cNvSpPr txBox="1"/>
          <p:nvPr/>
        </p:nvSpPr>
        <p:spPr>
          <a:xfrm>
            <a:off x="327075" y="3019225"/>
            <a:ext cx="2559899" cy="11513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Q: what is the size of the Jacobian matrix?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[4096 x 4096!]</a:t>
            </a:r>
          </a:p>
        </p:txBody>
      </p:sp>
      <p:sp>
        <p:nvSpPr>
          <p:cNvPr id="1085" name="Shape 1085"/>
          <p:cNvSpPr txBox="1"/>
          <p:nvPr/>
        </p:nvSpPr>
        <p:spPr>
          <a:xfrm>
            <a:off x="5812275" y="3139312"/>
            <a:ext cx="2559899" cy="11513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Q2: what does it look like?</a:t>
            </a:r>
          </a:p>
        </p:txBody>
      </p:sp>
      <p:sp>
        <p:nvSpPr>
          <p:cNvPr id="1086" name="Shape 1086"/>
          <p:cNvSpPr txBox="1"/>
          <p:nvPr/>
        </p:nvSpPr>
        <p:spPr>
          <a:xfrm>
            <a:off x="504850" y="163550"/>
            <a:ext cx="7266900" cy="561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Vectorized operations</a:t>
            </a:r>
          </a:p>
        </p:txBody>
      </p:sp>
      <p:pic>
        <p:nvPicPr>
          <p:cNvPr id="1087" name="Shape 10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38437" y="106662"/>
            <a:ext cx="2047875" cy="790575"/>
          </a:xfrm>
          <a:prstGeom prst="rect">
            <a:avLst/>
          </a:prstGeom>
          <a:noFill/>
          <a:ln>
            <a:noFill/>
          </a:ln>
        </p:spPr>
      </p:pic>
      <p:sp>
        <p:nvSpPr>
          <p:cNvPr id="1088" name="Shape 1088"/>
          <p:cNvSpPr/>
          <p:nvPr/>
        </p:nvSpPr>
        <p:spPr>
          <a:xfrm>
            <a:off x="7394850" y="78225"/>
            <a:ext cx="467700" cy="7905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89" name="Shape 1089"/>
          <p:cNvSpPr txBox="1"/>
          <p:nvPr/>
        </p:nvSpPr>
        <p:spPr>
          <a:xfrm>
            <a:off x="7167325" y="945700"/>
            <a:ext cx="18234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Jacobian matrix</a:t>
            </a:r>
          </a:p>
        </p:txBody>
      </p:sp>
      <p:sp>
        <p:nvSpPr>
          <p:cNvPr id="1090" name="Shape 1090"/>
          <p:cNvSpPr/>
          <p:nvPr/>
        </p:nvSpPr>
        <p:spPr>
          <a:xfrm>
            <a:off x="3191725" y="1140775"/>
            <a:ext cx="2040599" cy="29010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200"/>
              <a:t>f(x) = max(0,x)</a:t>
            </a:r>
          </a:p>
          <a:p>
            <a:pPr lvl="0" rtl="0" algn="ctr">
              <a:spcBef>
                <a:spcPts val="0"/>
              </a:spcBef>
              <a:buNone/>
            </a:pPr>
            <a:r>
              <a:rPr i="1" lang="en" sz="2200"/>
              <a:t>(elementwise)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Shape 1095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1096" name="Shape 1096"/>
          <p:cNvSpPr/>
          <p:nvPr/>
        </p:nvSpPr>
        <p:spPr>
          <a:xfrm>
            <a:off x="3191725" y="1140775"/>
            <a:ext cx="2040599" cy="29010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3000"/>
              <a:t>max(0,x)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2200"/>
              <a:t>(elementwise)</a:t>
            </a:r>
          </a:p>
        </p:txBody>
      </p:sp>
      <p:cxnSp>
        <p:nvCxnSpPr>
          <p:cNvPr id="1097" name="Shape 1097"/>
          <p:cNvCxnSpPr/>
          <p:nvPr/>
        </p:nvCxnSpPr>
        <p:spPr>
          <a:xfrm>
            <a:off x="2516250" y="2193200"/>
            <a:ext cx="675599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098" name="Shape 1098"/>
          <p:cNvCxnSpPr/>
          <p:nvPr/>
        </p:nvCxnSpPr>
        <p:spPr>
          <a:xfrm>
            <a:off x="2516250" y="2352725"/>
            <a:ext cx="675599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099" name="Shape 1099"/>
          <p:cNvCxnSpPr/>
          <p:nvPr/>
        </p:nvCxnSpPr>
        <p:spPr>
          <a:xfrm>
            <a:off x="2516250" y="2469575"/>
            <a:ext cx="675599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100" name="Shape 1100"/>
          <p:cNvCxnSpPr/>
          <p:nvPr/>
        </p:nvCxnSpPr>
        <p:spPr>
          <a:xfrm>
            <a:off x="2516250" y="2602641"/>
            <a:ext cx="675599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101" name="Shape 1101"/>
          <p:cNvCxnSpPr/>
          <p:nvPr/>
        </p:nvCxnSpPr>
        <p:spPr>
          <a:xfrm>
            <a:off x="2516250" y="2762166"/>
            <a:ext cx="675599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102" name="Shape 1102"/>
          <p:cNvCxnSpPr/>
          <p:nvPr/>
        </p:nvCxnSpPr>
        <p:spPr>
          <a:xfrm>
            <a:off x="2516250" y="2879016"/>
            <a:ext cx="675599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103" name="Shape 1103"/>
          <p:cNvSpPr txBox="1"/>
          <p:nvPr/>
        </p:nvSpPr>
        <p:spPr>
          <a:xfrm>
            <a:off x="705000" y="2153500"/>
            <a:ext cx="2430599" cy="4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100 4096-d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000"/>
              <a:t>input vectors</a:t>
            </a:r>
          </a:p>
        </p:txBody>
      </p:sp>
      <p:cxnSp>
        <p:nvCxnSpPr>
          <p:cNvPr id="1104" name="Shape 1104"/>
          <p:cNvCxnSpPr/>
          <p:nvPr/>
        </p:nvCxnSpPr>
        <p:spPr>
          <a:xfrm>
            <a:off x="5233023" y="2193200"/>
            <a:ext cx="675599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105" name="Shape 1105"/>
          <p:cNvCxnSpPr/>
          <p:nvPr/>
        </p:nvCxnSpPr>
        <p:spPr>
          <a:xfrm>
            <a:off x="5233023" y="2352725"/>
            <a:ext cx="675599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106" name="Shape 1106"/>
          <p:cNvCxnSpPr/>
          <p:nvPr/>
        </p:nvCxnSpPr>
        <p:spPr>
          <a:xfrm>
            <a:off x="5233023" y="2469575"/>
            <a:ext cx="675599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107" name="Shape 1107"/>
          <p:cNvCxnSpPr/>
          <p:nvPr/>
        </p:nvCxnSpPr>
        <p:spPr>
          <a:xfrm>
            <a:off x="5233023" y="2602641"/>
            <a:ext cx="675599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108" name="Shape 1108"/>
          <p:cNvCxnSpPr/>
          <p:nvPr/>
        </p:nvCxnSpPr>
        <p:spPr>
          <a:xfrm>
            <a:off x="5233023" y="2762166"/>
            <a:ext cx="675599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109" name="Shape 1109"/>
          <p:cNvCxnSpPr/>
          <p:nvPr/>
        </p:nvCxnSpPr>
        <p:spPr>
          <a:xfrm>
            <a:off x="5233023" y="2879016"/>
            <a:ext cx="675599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110" name="Shape 1110"/>
          <p:cNvSpPr txBox="1"/>
          <p:nvPr/>
        </p:nvSpPr>
        <p:spPr>
          <a:xfrm>
            <a:off x="6292850" y="2153500"/>
            <a:ext cx="18873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100 4096-d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000"/>
              <a:t>output vectors</a:t>
            </a:r>
          </a:p>
        </p:txBody>
      </p:sp>
      <p:sp>
        <p:nvSpPr>
          <p:cNvPr id="1111" name="Shape 1111"/>
          <p:cNvSpPr txBox="1"/>
          <p:nvPr/>
        </p:nvSpPr>
        <p:spPr>
          <a:xfrm>
            <a:off x="504850" y="163550"/>
            <a:ext cx="7266900" cy="561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Vectorized operations</a:t>
            </a:r>
          </a:p>
        </p:txBody>
      </p:sp>
      <p:sp>
        <p:nvSpPr>
          <p:cNvPr id="1112" name="Shape 1112"/>
          <p:cNvSpPr txBox="1"/>
          <p:nvPr/>
        </p:nvSpPr>
        <p:spPr>
          <a:xfrm>
            <a:off x="145175" y="1061475"/>
            <a:ext cx="2970300" cy="6521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in practice we process an entire minibatch (e.g. 100) of examples at one time:</a:t>
            </a:r>
          </a:p>
        </p:txBody>
      </p:sp>
      <p:sp>
        <p:nvSpPr>
          <p:cNvPr id="1113" name="Shape 1113"/>
          <p:cNvSpPr txBox="1"/>
          <p:nvPr/>
        </p:nvSpPr>
        <p:spPr>
          <a:xfrm>
            <a:off x="355525" y="3270800"/>
            <a:ext cx="2510100" cy="11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14" name="Shape 1114"/>
          <p:cNvSpPr txBox="1"/>
          <p:nvPr/>
        </p:nvSpPr>
        <p:spPr>
          <a:xfrm>
            <a:off x="5278950" y="3465112"/>
            <a:ext cx="3860999" cy="6521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i.e. Jacobian would technically be a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[409,600 x 409,600] matrix :\</a:t>
            </a:r>
          </a:p>
        </p:txBody>
      </p:sp>
      <p:sp>
        <p:nvSpPr>
          <p:cNvPr id="1115" name="Shape 1115"/>
          <p:cNvSpPr/>
          <p:nvPr/>
        </p:nvSpPr>
        <p:spPr>
          <a:xfrm>
            <a:off x="3191725" y="1140775"/>
            <a:ext cx="2040599" cy="29010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200"/>
              <a:t>f(x) = max(0,x)</a:t>
            </a:r>
          </a:p>
          <a:p>
            <a:pPr lvl="0" rtl="0" algn="ctr">
              <a:spcBef>
                <a:spcPts val="0"/>
              </a:spcBef>
              <a:buNone/>
            </a:pPr>
            <a:r>
              <a:rPr i="1" lang="en" sz="2200"/>
              <a:t>(elementwise)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9" name="Shape 1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0" name="Shape 1120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1121" name="Shape 1121"/>
          <p:cNvSpPr txBox="1"/>
          <p:nvPr/>
        </p:nvSpPr>
        <p:spPr>
          <a:xfrm>
            <a:off x="120900" y="99550"/>
            <a:ext cx="7640700" cy="406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Assignment: Writing SVM/Softmax</a:t>
            </a:r>
          </a:p>
          <a:p>
            <a:pPr lv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Stage your forward/backward computation!</a:t>
            </a:r>
          </a:p>
        </p:txBody>
      </p:sp>
      <p:pic>
        <p:nvPicPr>
          <p:cNvPr id="1122" name="Shape 1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000" y="1428575"/>
            <a:ext cx="5682050" cy="3036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3" name="Shape 1123"/>
          <p:cNvSpPr txBox="1"/>
          <p:nvPr/>
        </p:nvSpPr>
        <p:spPr>
          <a:xfrm>
            <a:off x="433725" y="1059450"/>
            <a:ext cx="28013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/>
              <a:t>E.g. for the SVM:</a:t>
            </a:r>
          </a:p>
        </p:txBody>
      </p:sp>
      <p:pic>
        <p:nvPicPr>
          <p:cNvPr id="1124" name="Shape 11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80525" y="1375850"/>
            <a:ext cx="4548024" cy="1607674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1125" name="Shape 1125"/>
          <p:cNvSpPr/>
          <p:nvPr/>
        </p:nvSpPr>
        <p:spPr>
          <a:xfrm>
            <a:off x="1726125" y="1085275"/>
            <a:ext cx="4397215" cy="1072375"/>
          </a:xfrm>
          <a:custGeom>
            <a:pathLst>
              <a:path extrusionOk="0" h="42895" w="189576">
                <a:moveTo>
                  <a:pt x="189576" y="39026"/>
                </a:moveTo>
                <a:cubicBezTo>
                  <a:pt x="174001" y="32528"/>
                  <a:pt x="127723" y="-604"/>
                  <a:pt x="96127" y="40"/>
                </a:cubicBezTo>
                <a:cubicBezTo>
                  <a:pt x="64531" y="684"/>
                  <a:pt x="16021" y="35752"/>
                  <a:pt x="0" y="42895"/>
                </a:cubicBezTo>
              </a:path>
            </a:pathLst>
          </a:custGeom>
          <a:noFill/>
          <a:ln cap="flat" cmpd="sng" w="19050">
            <a:solidFill>
              <a:srgbClr val="0000FF"/>
            </a:solidFill>
            <a:prstDash val="solid"/>
            <a:round/>
            <a:headEnd len="lg" w="lg" type="none"/>
            <a:tailEnd len="lg" w="lg" type="triangle"/>
          </a:ln>
        </p:spPr>
      </p:sp>
      <p:cxnSp>
        <p:nvCxnSpPr>
          <p:cNvPr id="1126" name="Shape 1126"/>
          <p:cNvCxnSpPr/>
          <p:nvPr/>
        </p:nvCxnSpPr>
        <p:spPr>
          <a:xfrm rot="10800000">
            <a:off x="8154450" y="1093825"/>
            <a:ext cx="0" cy="208199"/>
          </a:xfrm>
          <a:prstGeom prst="straightConnector1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127" name="Shape 1127"/>
          <p:cNvSpPr txBox="1"/>
          <p:nvPr/>
        </p:nvSpPr>
        <p:spPr>
          <a:xfrm>
            <a:off x="7761675" y="758900"/>
            <a:ext cx="1465799" cy="2678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FF9900"/>
                </a:solidFill>
              </a:rPr>
              <a:t>margins</a:t>
            </a:r>
          </a:p>
        </p:txBody>
      </p:sp>
      <p:cxnSp>
        <p:nvCxnSpPr>
          <p:cNvPr id="1128" name="Shape 1128"/>
          <p:cNvCxnSpPr/>
          <p:nvPr/>
        </p:nvCxnSpPr>
        <p:spPr>
          <a:xfrm>
            <a:off x="7395550" y="1309484"/>
            <a:ext cx="1592100" cy="0"/>
          </a:xfrm>
          <a:prstGeom prst="straightConnector1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129" name="Shape 1129"/>
          <p:cNvSpPr/>
          <p:nvPr/>
        </p:nvSpPr>
        <p:spPr>
          <a:xfrm>
            <a:off x="1800525" y="967225"/>
            <a:ext cx="5900075" cy="1413625"/>
          </a:xfrm>
          <a:custGeom>
            <a:pathLst>
              <a:path extrusionOk="0" h="56545" w="236003">
                <a:moveTo>
                  <a:pt x="236003" y="0"/>
                </a:moveTo>
                <a:cubicBezTo>
                  <a:pt x="210805" y="1785"/>
                  <a:pt x="124151" y="1289"/>
                  <a:pt x="84818" y="10714"/>
                </a:cubicBezTo>
                <a:cubicBezTo>
                  <a:pt x="45484" y="20138"/>
                  <a:pt x="14136" y="48906"/>
                  <a:pt x="0" y="56545"/>
                </a:cubicBezTo>
              </a:path>
            </a:pathLst>
          </a:custGeom>
          <a:noFill/>
          <a:ln cap="flat" cmpd="sng" w="19050">
            <a:solidFill>
              <a:srgbClr val="FF9900"/>
            </a:solidFill>
            <a:prstDash val="solid"/>
            <a:round/>
            <a:headEnd len="lg" w="lg" type="none"/>
            <a:tailEnd len="lg" w="lg" type="triangle"/>
          </a:ln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86" name="Shape 86"/>
          <p:cNvSpPr txBox="1"/>
          <p:nvPr/>
        </p:nvSpPr>
        <p:spPr>
          <a:xfrm>
            <a:off x="2274025" y="107325"/>
            <a:ext cx="5010900" cy="4853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000"/>
              <a:t>Computational Graph</a:t>
            </a:r>
          </a:p>
        </p:txBody>
      </p:sp>
      <p:pic>
        <p:nvPicPr>
          <p:cNvPr id="87" name="Shape 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1237" y="1267300"/>
            <a:ext cx="1495425" cy="495300"/>
          </a:xfrm>
          <a:prstGeom prst="rect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88" name="Shape 88"/>
          <p:cNvSpPr/>
          <p:nvPr/>
        </p:nvSpPr>
        <p:spPr>
          <a:xfrm>
            <a:off x="842975" y="1462950"/>
            <a:ext cx="375000" cy="9576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x</a:t>
            </a:r>
          </a:p>
        </p:txBody>
      </p:sp>
      <p:cxnSp>
        <p:nvCxnSpPr>
          <p:cNvPr id="89" name="Shape 89"/>
          <p:cNvCxnSpPr/>
          <p:nvPr/>
        </p:nvCxnSpPr>
        <p:spPr>
          <a:xfrm>
            <a:off x="1447000" y="1901800"/>
            <a:ext cx="592800" cy="335099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90" name="Shape 90"/>
          <p:cNvSpPr/>
          <p:nvPr/>
        </p:nvSpPr>
        <p:spPr>
          <a:xfrm>
            <a:off x="284450" y="2548900"/>
            <a:ext cx="933599" cy="9576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W</a:t>
            </a:r>
          </a:p>
        </p:txBody>
      </p:sp>
      <p:cxnSp>
        <p:nvCxnSpPr>
          <p:cNvPr id="91" name="Shape 91"/>
          <p:cNvCxnSpPr/>
          <p:nvPr/>
        </p:nvCxnSpPr>
        <p:spPr>
          <a:xfrm flipH="1" rot="10800000">
            <a:off x="1393462" y="2548049"/>
            <a:ext cx="678299" cy="518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92" name="Shape 92"/>
          <p:cNvSpPr/>
          <p:nvPr/>
        </p:nvSpPr>
        <p:spPr>
          <a:xfrm>
            <a:off x="2191450" y="2090525"/>
            <a:ext cx="622499" cy="622499"/>
          </a:xfrm>
          <a:prstGeom prst="ellipse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3000"/>
              <a:t>*</a:t>
            </a:r>
          </a:p>
        </p:txBody>
      </p:sp>
      <p:cxnSp>
        <p:nvCxnSpPr>
          <p:cNvPr id="93" name="Shape 93"/>
          <p:cNvCxnSpPr/>
          <p:nvPr/>
        </p:nvCxnSpPr>
        <p:spPr>
          <a:xfrm>
            <a:off x="2942412" y="2401775"/>
            <a:ext cx="1246499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pic>
        <p:nvPicPr>
          <p:cNvPr id="94" name="Shape 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77425" y="1264261"/>
            <a:ext cx="4459824" cy="478125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95" name="Shape 95"/>
          <p:cNvSpPr/>
          <p:nvPr/>
        </p:nvSpPr>
        <p:spPr>
          <a:xfrm>
            <a:off x="4261800" y="2090525"/>
            <a:ext cx="622499" cy="622499"/>
          </a:xfrm>
          <a:prstGeom prst="ellipse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800"/>
              <a:t>hinge loss</a:t>
            </a:r>
          </a:p>
        </p:txBody>
      </p:sp>
      <p:cxnSp>
        <p:nvCxnSpPr>
          <p:cNvPr id="96" name="Shape 96"/>
          <p:cNvCxnSpPr/>
          <p:nvPr/>
        </p:nvCxnSpPr>
        <p:spPr>
          <a:xfrm>
            <a:off x="5076637" y="2401775"/>
            <a:ext cx="811199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97" name="Shape 97"/>
          <p:cNvCxnSpPr>
            <a:endCxn id="98" idx="4"/>
          </p:cNvCxnSpPr>
          <p:nvPr/>
        </p:nvCxnSpPr>
        <p:spPr>
          <a:xfrm flipH="1" rot="10800000">
            <a:off x="1455999" y="2604574"/>
            <a:ext cx="4798200" cy="7254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99" name="Shape 99"/>
          <p:cNvSpPr/>
          <p:nvPr/>
        </p:nvSpPr>
        <p:spPr>
          <a:xfrm>
            <a:off x="4447650" y="2984975"/>
            <a:ext cx="622499" cy="622499"/>
          </a:xfrm>
          <a:prstGeom prst="ellipse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/>
              <a:t>R</a:t>
            </a:r>
          </a:p>
        </p:txBody>
      </p:sp>
      <p:pic>
        <p:nvPicPr>
          <p:cNvPr id="100" name="Shape 1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76200" y="3512572"/>
            <a:ext cx="811199" cy="405599"/>
          </a:xfrm>
          <a:prstGeom prst="rect">
            <a:avLst/>
          </a:prstGeom>
          <a:noFill/>
          <a:ln cap="flat" cmpd="sng" w="1905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98" name="Shape 98"/>
          <p:cNvSpPr/>
          <p:nvPr/>
        </p:nvSpPr>
        <p:spPr>
          <a:xfrm>
            <a:off x="6051400" y="2198975"/>
            <a:ext cx="405599" cy="405599"/>
          </a:xfrm>
          <a:prstGeom prst="ellipse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900"/>
              <a:t>+</a:t>
            </a:r>
          </a:p>
        </p:txBody>
      </p:sp>
      <p:cxnSp>
        <p:nvCxnSpPr>
          <p:cNvPr id="101" name="Shape 101"/>
          <p:cNvCxnSpPr/>
          <p:nvPr/>
        </p:nvCxnSpPr>
        <p:spPr>
          <a:xfrm>
            <a:off x="6508912" y="2401775"/>
            <a:ext cx="811199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02" name="Shape 102"/>
          <p:cNvSpPr txBox="1"/>
          <p:nvPr/>
        </p:nvSpPr>
        <p:spPr>
          <a:xfrm>
            <a:off x="7437250" y="2198975"/>
            <a:ext cx="326999" cy="2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/>
              <a:t>L</a:t>
            </a:r>
          </a:p>
        </p:txBody>
      </p:sp>
      <p:sp>
        <p:nvSpPr>
          <p:cNvPr id="103" name="Shape 103"/>
          <p:cNvSpPr txBox="1"/>
          <p:nvPr/>
        </p:nvSpPr>
        <p:spPr>
          <a:xfrm>
            <a:off x="3072800" y="2046043"/>
            <a:ext cx="1199099" cy="18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/>
              <a:t>s</a:t>
            </a:r>
            <a:r>
              <a:rPr lang="en"/>
              <a:t> (scores)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3" name="Shape 1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Shape 1134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1135" name="Shape 1135"/>
          <p:cNvSpPr txBox="1"/>
          <p:nvPr/>
        </p:nvSpPr>
        <p:spPr>
          <a:xfrm>
            <a:off x="711050" y="-38650"/>
            <a:ext cx="8148600" cy="406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/>
              <a:t>Summary so far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3600"/>
          </a:p>
          <a:p>
            <a:pPr indent="-342900" lvl="0" marL="457200" rtl="0">
              <a:spcBef>
                <a:spcPts val="0"/>
              </a:spcBef>
              <a:buSzPct val="100000"/>
              <a:buChar char="-"/>
            </a:pPr>
            <a:r>
              <a:rPr lang="en" sz="1800"/>
              <a:t>neural nets will be very large: no hope of writing down gradient formula by hand for all parameters</a:t>
            </a:r>
          </a:p>
          <a:p>
            <a:pPr indent="-342900" lvl="0" marL="457200" rtl="0">
              <a:spcBef>
                <a:spcPts val="0"/>
              </a:spcBef>
              <a:buSzPct val="100000"/>
              <a:buChar char="-"/>
            </a:pPr>
            <a:r>
              <a:rPr b="1" lang="en" sz="1800"/>
              <a:t>backpropagation</a:t>
            </a:r>
            <a:r>
              <a:rPr lang="en" sz="1800"/>
              <a:t> = recursive application of the chain rule along a computational graph to compute the gradients of all inputs/parameters/intermediates</a:t>
            </a:r>
          </a:p>
          <a:p>
            <a:pPr indent="-342900" lvl="0" marL="457200" rtl="0">
              <a:spcBef>
                <a:spcPts val="0"/>
              </a:spcBef>
              <a:buSzPct val="100000"/>
              <a:buChar char="-"/>
            </a:pPr>
            <a:r>
              <a:rPr lang="en" sz="1800"/>
              <a:t>implementations maintain a graph structure, where the nodes implement the </a:t>
            </a:r>
            <a:r>
              <a:rPr b="1" lang="en" sz="1800"/>
              <a:t>forward</a:t>
            </a:r>
            <a:r>
              <a:rPr lang="en" sz="1800"/>
              <a:t>() / </a:t>
            </a:r>
            <a:r>
              <a:rPr b="1" lang="en" sz="1800"/>
              <a:t>backward</a:t>
            </a:r>
            <a:r>
              <a:rPr lang="en" sz="1800"/>
              <a:t>() API.</a:t>
            </a:r>
          </a:p>
          <a:p>
            <a:pPr indent="-342900" lvl="0" marL="457200" rtl="0">
              <a:spcBef>
                <a:spcPts val="0"/>
              </a:spcBef>
              <a:buSzPct val="100000"/>
              <a:buChar char="-"/>
            </a:pPr>
            <a:r>
              <a:rPr b="1" lang="en" sz="1800"/>
              <a:t>forward</a:t>
            </a:r>
            <a:r>
              <a:rPr lang="en" sz="1800"/>
              <a:t>: compute result of an operation and save any intermediates needed for gradient computation in memory</a:t>
            </a:r>
          </a:p>
          <a:p>
            <a:pPr indent="-342900" lvl="0" marL="457200" rtl="0">
              <a:spcBef>
                <a:spcPts val="0"/>
              </a:spcBef>
              <a:buClr>
                <a:schemeClr val="dk1"/>
              </a:buClr>
              <a:buSzPct val="100000"/>
              <a:buChar char="-"/>
            </a:pPr>
            <a:r>
              <a:rPr b="1" lang="en" sz="1800">
                <a:solidFill>
                  <a:schemeClr val="dk1"/>
                </a:solidFill>
              </a:rPr>
              <a:t>backward</a:t>
            </a:r>
            <a:r>
              <a:rPr lang="en" sz="1800">
                <a:solidFill>
                  <a:schemeClr val="dk1"/>
                </a:solidFill>
              </a:rPr>
              <a:t>: apply the chain rule to compute the gradient of the loss function with respect to the inputs.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9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Shape 1140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1141" name="Shape 11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4600" y="143575"/>
            <a:ext cx="5831799" cy="4373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5" name="Shape 1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" name="Shape 1146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1147" name="Shape 1147"/>
          <p:cNvSpPr txBox="1"/>
          <p:nvPr/>
        </p:nvSpPr>
        <p:spPr>
          <a:xfrm>
            <a:off x="561725" y="327075"/>
            <a:ext cx="6648900" cy="76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600"/>
              <a:t>Neural Network: </a:t>
            </a:r>
            <a:r>
              <a:rPr lang="en" sz="2400"/>
              <a:t>without the brain stuff</a:t>
            </a:r>
          </a:p>
        </p:txBody>
      </p:sp>
      <p:pic>
        <p:nvPicPr>
          <p:cNvPr id="1148" name="Shape 11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61408" y="1504475"/>
            <a:ext cx="1649166" cy="494750"/>
          </a:xfrm>
          <a:prstGeom prst="rect">
            <a:avLst/>
          </a:prstGeom>
          <a:noFill/>
          <a:ln>
            <a:noFill/>
          </a:ln>
        </p:spPr>
      </p:pic>
      <p:sp>
        <p:nvSpPr>
          <p:cNvPr id="1149" name="Shape 1149"/>
          <p:cNvSpPr txBox="1"/>
          <p:nvPr/>
        </p:nvSpPr>
        <p:spPr>
          <a:xfrm>
            <a:off x="575950" y="1465825"/>
            <a:ext cx="47711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/>
              <a:t>(</a:t>
            </a:r>
            <a:r>
              <a:rPr b="1" lang="en" sz="2400"/>
              <a:t>Before</a:t>
            </a:r>
            <a:r>
              <a:rPr lang="en" sz="2400"/>
              <a:t>) Linear score function: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3" name="Shape 1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4" name="Shape 1154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1155" name="Shape 1155"/>
          <p:cNvSpPr txBox="1"/>
          <p:nvPr/>
        </p:nvSpPr>
        <p:spPr>
          <a:xfrm>
            <a:off x="561725" y="327075"/>
            <a:ext cx="6648900" cy="76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/>
              <a:t>Neural Network: </a:t>
            </a:r>
            <a:r>
              <a:rPr lang="en" sz="2400"/>
              <a:t>without the brain stuff</a:t>
            </a:r>
          </a:p>
        </p:txBody>
      </p:sp>
      <p:pic>
        <p:nvPicPr>
          <p:cNvPr id="1156" name="Shape 11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61408" y="1504475"/>
            <a:ext cx="1649166" cy="494750"/>
          </a:xfrm>
          <a:prstGeom prst="rect">
            <a:avLst/>
          </a:prstGeom>
          <a:noFill/>
          <a:ln>
            <a:noFill/>
          </a:ln>
        </p:spPr>
      </p:pic>
      <p:sp>
        <p:nvSpPr>
          <p:cNvPr id="1157" name="Shape 1157"/>
          <p:cNvSpPr txBox="1"/>
          <p:nvPr/>
        </p:nvSpPr>
        <p:spPr>
          <a:xfrm>
            <a:off x="575950" y="1465825"/>
            <a:ext cx="47711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(</a:t>
            </a:r>
            <a:r>
              <a:rPr b="1" lang="en" sz="2400"/>
              <a:t>Before</a:t>
            </a:r>
            <a:r>
              <a:rPr lang="en" sz="2400"/>
              <a:t>) Linear score function:</a:t>
            </a:r>
          </a:p>
        </p:txBody>
      </p:sp>
      <p:sp>
        <p:nvSpPr>
          <p:cNvPr id="1158" name="Shape 1158"/>
          <p:cNvSpPr txBox="1"/>
          <p:nvPr/>
        </p:nvSpPr>
        <p:spPr>
          <a:xfrm>
            <a:off x="650150" y="2118925"/>
            <a:ext cx="47711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(</a:t>
            </a:r>
            <a:r>
              <a:rPr b="1" lang="en" sz="2400"/>
              <a:t>Now</a:t>
            </a:r>
            <a:r>
              <a:rPr lang="en" sz="2400"/>
              <a:t>) 2-layer Neural Network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      </a:t>
            </a:r>
          </a:p>
        </p:txBody>
      </p:sp>
      <p:pic>
        <p:nvPicPr>
          <p:cNvPr id="1159" name="Shape 11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18325" y="2100150"/>
            <a:ext cx="3554875" cy="49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Shape 1164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1165" name="Shape 1165"/>
          <p:cNvSpPr txBox="1"/>
          <p:nvPr/>
        </p:nvSpPr>
        <p:spPr>
          <a:xfrm>
            <a:off x="561725" y="327075"/>
            <a:ext cx="6648900" cy="76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/>
              <a:t>Neural Network: </a:t>
            </a:r>
            <a:r>
              <a:rPr lang="en" sz="2400"/>
              <a:t>without the brain stuff</a:t>
            </a:r>
          </a:p>
        </p:txBody>
      </p:sp>
      <p:pic>
        <p:nvPicPr>
          <p:cNvPr id="1166" name="Shape 11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61408" y="1504475"/>
            <a:ext cx="1649166" cy="494750"/>
          </a:xfrm>
          <a:prstGeom prst="rect">
            <a:avLst/>
          </a:prstGeom>
          <a:noFill/>
          <a:ln>
            <a:noFill/>
          </a:ln>
        </p:spPr>
      </p:pic>
      <p:sp>
        <p:nvSpPr>
          <p:cNvPr id="1167" name="Shape 1167"/>
          <p:cNvSpPr txBox="1"/>
          <p:nvPr/>
        </p:nvSpPr>
        <p:spPr>
          <a:xfrm>
            <a:off x="575950" y="1465825"/>
            <a:ext cx="47711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(</a:t>
            </a:r>
            <a:r>
              <a:rPr b="1" lang="en" sz="2400"/>
              <a:t>Before</a:t>
            </a:r>
            <a:r>
              <a:rPr lang="en" sz="2400"/>
              <a:t>) Linear score function:</a:t>
            </a:r>
          </a:p>
        </p:txBody>
      </p:sp>
      <p:sp>
        <p:nvSpPr>
          <p:cNvPr id="1168" name="Shape 1168"/>
          <p:cNvSpPr txBox="1"/>
          <p:nvPr/>
        </p:nvSpPr>
        <p:spPr>
          <a:xfrm>
            <a:off x="650150" y="2118925"/>
            <a:ext cx="47711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(</a:t>
            </a:r>
            <a:r>
              <a:rPr b="1" lang="en" sz="2400"/>
              <a:t>Now</a:t>
            </a:r>
            <a:r>
              <a:rPr lang="en" sz="2400"/>
              <a:t>) 2-layer Neural Network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      </a:t>
            </a:r>
          </a:p>
        </p:txBody>
      </p:sp>
      <p:pic>
        <p:nvPicPr>
          <p:cNvPr id="1169" name="Shape 11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18325" y="2100150"/>
            <a:ext cx="3554875" cy="494750"/>
          </a:xfrm>
          <a:prstGeom prst="rect">
            <a:avLst/>
          </a:prstGeom>
          <a:noFill/>
          <a:ln>
            <a:noFill/>
          </a:ln>
        </p:spPr>
      </p:pic>
      <p:sp>
        <p:nvSpPr>
          <p:cNvPr id="1170" name="Shape 1170"/>
          <p:cNvSpPr/>
          <p:nvPr/>
        </p:nvSpPr>
        <p:spPr>
          <a:xfrm>
            <a:off x="3093050" y="2851250"/>
            <a:ext cx="448199" cy="1456799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400"/>
              <a:t>x</a:t>
            </a:r>
          </a:p>
        </p:txBody>
      </p:sp>
      <p:sp>
        <p:nvSpPr>
          <p:cNvPr id="1171" name="Shape 1171"/>
          <p:cNvSpPr/>
          <p:nvPr/>
        </p:nvSpPr>
        <p:spPr>
          <a:xfrm>
            <a:off x="4441253" y="3187415"/>
            <a:ext cx="448199" cy="856499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400"/>
              <a:t>h</a:t>
            </a:r>
          </a:p>
        </p:txBody>
      </p:sp>
      <p:cxnSp>
        <p:nvCxnSpPr>
          <p:cNvPr id="1172" name="Shape 1172"/>
          <p:cNvCxnSpPr/>
          <p:nvPr/>
        </p:nvCxnSpPr>
        <p:spPr>
          <a:xfrm flipH="1" rot="10800000">
            <a:off x="3541278" y="4043924"/>
            <a:ext cx="904499" cy="272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173" name="Shape 1173"/>
          <p:cNvCxnSpPr/>
          <p:nvPr/>
        </p:nvCxnSpPr>
        <p:spPr>
          <a:xfrm>
            <a:off x="3541278" y="2859242"/>
            <a:ext cx="912599" cy="328199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174" name="Shape 1174"/>
          <p:cNvSpPr txBox="1"/>
          <p:nvPr/>
        </p:nvSpPr>
        <p:spPr>
          <a:xfrm>
            <a:off x="3669383" y="3358157"/>
            <a:ext cx="840600" cy="4430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W1</a:t>
            </a:r>
          </a:p>
        </p:txBody>
      </p:sp>
      <p:sp>
        <p:nvSpPr>
          <p:cNvPr id="1175" name="Shape 1175"/>
          <p:cNvSpPr/>
          <p:nvPr/>
        </p:nvSpPr>
        <p:spPr>
          <a:xfrm>
            <a:off x="5853480" y="3376872"/>
            <a:ext cx="448199" cy="477599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400"/>
              <a:t>s</a:t>
            </a:r>
          </a:p>
        </p:txBody>
      </p:sp>
      <p:cxnSp>
        <p:nvCxnSpPr>
          <p:cNvPr id="1176" name="Shape 1176"/>
          <p:cNvCxnSpPr/>
          <p:nvPr/>
        </p:nvCxnSpPr>
        <p:spPr>
          <a:xfrm>
            <a:off x="4869978" y="3187415"/>
            <a:ext cx="1000499" cy="200399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177" name="Shape 1177"/>
          <p:cNvCxnSpPr/>
          <p:nvPr/>
        </p:nvCxnSpPr>
        <p:spPr>
          <a:xfrm flipH="1" rot="10800000">
            <a:off x="4885991" y="3843484"/>
            <a:ext cx="968699" cy="200399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178" name="Shape 1178"/>
          <p:cNvSpPr txBox="1"/>
          <p:nvPr/>
        </p:nvSpPr>
        <p:spPr>
          <a:xfrm>
            <a:off x="5043834" y="3364346"/>
            <a:ext cx="840600" cy="4430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W2</a:t>
            </a:r>
          </a:p>
        </p:txBody>
      </p:sp>
      <p:sp>
        <p:nvSpPr>
          <p:cNvPr id="1179" name="Shape 1179"/>
          <p:cNvSpPr txBox="1"/>
          <p:nvPr/>
        </p:nvSpPr>
        <p:spPr>
          <a:xfrm>
            <a:off x="2368350" y="4027575"/>
            <a:ext cx="1088099" cy="4430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3072</a:t>
            </a:r>
          </a:p>
        </p:txBody>
      </p:sp>
      <p:sp>
        <p:nvSpPr>
          <p:cNvPr id="1180" name="Shape 1180"/>
          <p:cNvSpPr txBox="1"/>
          <p:nvPr/>
        </p:nvSpPr>
        <p:spPr>
          <a:xfrm>
            <a:off x="4340800" y="4027575"/>
            <a:ext cx="1088099" cy="4430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100</a:t>
            </a:r>
          </a:p>
        </p:txBody>
      </p:sp>
      <p:sp>
        <p:nvSpPr>
          <p:cNvPr id="1181" name="Shape 1181"/>
          <p:cNvSpPr txBox="1"/>
          <p:nvPr/>
        </p:nvSpPr>
        <p:spPr>
          <a:xfrm>
            <a:off x="5874250" y="3958425"/>
            <a:ext cx="1088099" cy="4430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10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Shape 1186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1187" name="Shape 1187"/>
          <p:cNvSpPr txBox="1"/>
          <p:nvPr/>
        </p:nvSpPr>
        <p:spPr>
          <a:xfrm>
            <a:off x="561725" y="327075"/>
            <a:ext cx="6648900" cy="76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/>
              <a:t>Neural Network: </a:t>
            </a:r>
            <a:r>
              <a:rPr lang="en" sz="2400"/>
              <a:t>without the brain stuff</a:t>
            </a:r>
          </a:p>
        </p:txBody>
      </p:sp>
      <p:pic>
        <p:nvPicPr>
          <p:cNvPr id="1188" name="Shape 11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61408" y="1504475"/>
            <a:ext cx="1649166" cy="494750"/>
          </a:xfrm>
          <a:prstGeom prst="rect">
            <a:avLst/>
          </a:prstGeom>
          <a:noFill/>
          <a:ln>
            <a:noFill/>
          </a:ln>
        </p:spPr>
      </p:pic>
      <p:sp>
        <p:nvSpPr>
          <p:cNvPr id="1189" name="Shape 1189"/>
          <p:cNvSpPr txBox="1"/>
          <p:nvPr/>
        </p:nvSpPr>
        <p:spPr>
          <a:xfrm>
            <a:off x="575950" y="1465825"/>
            <a:ext cx="47711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(</a:t>
            </a:r>
            <a:r>
              <a:rPr b="1" lang="en" sz="2400"/>
              <a:t>Before</a:t>
            </a:r>
            <a:r>
              <a:rPr lang="en" sz="2400"/>
              <a:t>) Linear score function:</a:t>
            </a:r>
          </a:p>
        </p:txBody>
      </p:sp>
      <p:sp>
        <p:nvSpPr>
          <p:cNvPr id="1190" name="Shape 1190"/>
          <p:cNvSpPr txBox="1"/>
          <p:nvPr/>
        </p:nvSpPr>
        <p:spPr>
          <a:xfrm>
            <a:off x="650150" y="2118925"/>
            <a:ext cx="47711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(</a:t>
            </a:r>
            <a:r>
              <a:rPr b="1" lang="en" sz="2400"/>
              <a:t>Now</a:t>
            </a:r>
            <a:r>
              <a:rPr lang="en" sz="2400"/>
              <a:t>) 2-layer Neural Network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      </a:t>
            </a:r>
          </a:p>
        </p:txBody>
      </p:sp>
      <p:pic>
        <p:nvPicPr>
          <p:cNvPr id="1191" name="Shape 11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18325" y="2100150"/>
            <a:ext cx="3554875" cy="494750"/>
          </a:xfrm>
          <a:prstGeom prst="rect">
            <a:avLst/>
          </a:prstGeom>
          <a:noFill/>
          <a:ln>
            <a:noFill/>
          </a:ln>
        </p:spPr>
      </p:pic>
      <p:sp>
        <p:nvSpPr>
          <p:cNvPr id="1192" name="Shape 1192"/>
          <p:cNvSpPr/>
          <p:nvPr/>
        </p:nvSpPr>
        <p:spPr>
          <a:xfrm>
            <a:off x="3093050" y="2851250"/>
            <a:ext cx="448199" cy="1456799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400"/>
              <a:t>x</a:t>
            </a:r>
          </a:p>
        </p:txBody>
      </p:sp>
      <p:sp>
        <p:nvSpPr>
          <p:cNvPr id="1193" name="Shape 1193"/>
          <p:cNvSpPr/>
          <p:nvPr/>
        </p:nvSpPr>
        <p:spPr>
          <a:xfrm>
            <a:off x="4441253" y="3187415"/>
            <a:ext cx="448199" cy="856499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400"/>
              <a:t>h</a:t>
            </a:r>
          </a:p>
        </p:txBody>
      </p:sp>
      <p:cxnSp>
        <p:nvCxnSpPr>
          <p:cNvPr id="1194" name="Shape 1194"/>
          <p:cNvCxnSpPr/>
          <p:nvPr/>
        </p:nvCxnSpPr>
        <p:spPr>
          <a:xfrm flipH="1" rot="10800000">
            <a:off x="3541278" y="4043924"/>
            <a:ext cx="904499" cy="272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195" name="Shape 1195"/>
          <p:cNvCxnSpPr/>
          <p:nvPr/>
        </p:nvCxnSpPr>
        <p:spPr>
          <a:xfrm>
            <a:off x="3541278" y="2859242"/>
            <a:ext cx="912599" cy="328199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196" name="Shape 1196"/>
          <p:cNvSpPr txBox="1"/>
          <p:nvPr/>
        </p:nvSpPr>
        <p:spPr>
          <a:xfrm>
            <a:off x="3669383" y="3358157"/>
            <a:ext cx="840600" cy="4430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W1</a:t>
            </a:r>
          </a:p>
        </p:txBody>
      </p:sp>
      <p:sp>
        <p:nvSpPr>
          <p:cNvPr id="1197" name="Shape 1197"/>
          <p:cNvSpPr/>
          <p:nvPr/>
        </p:nvSpPr>
        <p:spPr>
          <a:xfrm>
            <a:off x="5853480" y="3376872"/>
            <a:ext cx="448199" cy="477599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400"/>
              <a:t>s</a:t>
            </a:r>
          </a:p>
        </p:txBody>
      </p:sp>
      <p:cxnSp>
        <p:nvCxnSpPr>
          <p:cNvPr id="1198" name="Shape 1198"/>
          <p:cNvCxnSpPr/>
          <p:nvPr/>
        </p:nvCxnSpPr>
        <p:spPr>
          <a:xfrm>
            <a:off x="4869978" y="3187415"/>
            <a:ext cx="1000499" cy="200399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199" name="Shape 1199"/>
          <p:cNvCxnSpPr/>
          <p:nvPr/>
        </p:nvCxnSpPr>
        <p:spPr>
          <a:xfrm flipH="1" rot="10800000">
            <a:off x="4885991" y="3843484"/>
            <a:ext cx="968699" cy="200399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200" name="Shape 1200"/>
          <p:cNvSpPr txBox="1"/>
          <p:nvPr/>
        </p:nvSpPr>
        <p:spPr>
          <a:xfrm>
            <a:off x="5043834" y="3364346"/>
            <a:ext cx="840600" cy="4430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W2</a:t>
            </a:r>
          </a:p>
        </p:txBody>
      </p:sp>
      <p:sp>
        <p:nvSpPr>
          <p:cNvPr id="1201" name="Shape 1201"/>
          <p:cNvSpPr txBox="1"/>
          <p:nvPr/>
        </p:nvSpPr>
        <p:spPr>
          <a:xfrm>
            <a:off x="2368350" y="4027575"/>
            <a:ext cx="1088099" cy="4430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3072</a:t>
            </a:r>
          </a:p>
        </p:txBody>
      </p:sp>
      <p:sp>
        <p:nvSpPr>
          <p:cNvPr id="1202" name="Shape 1202"/>
          <p:cNvSpPr txBox="1"/>
          <p:nvPr/>
        </p:nvSpPr>
        <p:spPr>
          <a:xfrm>
            <a:off x="4340800" y="4027575"/>
            <a:ext cx="1088099" cy="4430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100</a:t>
            </a:r>
          </a:p>
        </p:txBody>
      </p:sp>
      <p:sp>
        <p:nvSpPr>
          <p:cNvPr id="1203" name="Shape 1203"/>
          <p:cNvSpPr txBox="1"/>
          <p:nvPr/>
        </p:nvSpPr>
        <p:spPr>
          <a:xfrm>
            <a:off x="5874250" y="3958425"/>
            <a:ext cx="1088099" cy="4430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10</a:t>
            </a:r>
          </a:p>
        </p:txBody>
      </p:sp>
      <p:pic>
        <p:nvPicPr>
          <p:cNvPr id="1204" name="Shape 120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72248" y="789250"/>
            <a:ext cx="7521527" cy="79562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8" name="Shape 1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" name="Shape 1209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1210" name="Shape 1210"/>
          <p:cNvSpPr txBox="1"/>
          <p:nvPr/>
        </p:nvSpPr>
        <p:spPr>
          <a:xfrm>
            <a:off x="561725" y="327075"/>
            <a:ext cx="6648900" cy="76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/>
              <a:t>Neural Network: </a:t>
            </a:r>
            <a:r>
              <a:rPr lang="en" sz="2400"/>
              <a:t>without the brain stuff</a:t>
            </a:r>
          </a:p>
        </p:txBody>
      </p:sp>
      <p:pic>
        <p:nvPicPr>
          <p:cNvPr id="1211" name="Shape 12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61408" y="1504475"/>
            <a:ext cx="1649166" cy="494750"/>
          </a:xfrm>
          <a:prstGeom prst="rect">
            <a:avLst/>
          </a:prstGeom>
          <a:noFill/>
          <a:ln>
            <a:noFill/>
          </a:ln>
        </p:spPr>
      </p:pic>
      <p:sp>
        <p:nvSpPr>
          <p:cNvPr id="1212" name="Shape 1212"/>
          <p:cNvSpPr txBox="1"/>
          <p:nvPr/>
        </p:nvSpPr>
        <p:spPr>
          <a:xfrm>
            <a:off x="575950" y="1465825"/>
            <a:ext cx="47711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(</a:t>
            </a:r>
            <a:r>
              <a:rPr b="1" lang="en" sz="2400"/>
              <a:t>Before</a:t>
            </a:r>
            <a:r>
              <a:rPr lang="en" sz="2400"/>
              <a:t>) Linear score function:</a:t>
            </a:r>
          </a:p>
        </p:txBody>
      </p:sp>
      <p:sp>
        <p:nvSpPr>
          <p:cNvPr id="1213" name="Shape 1213"/>
          <p:cNvSpPr txBox="1"/>
          <p:nvPr/>
        </p:nvSpPr>
        <p:spPr>
          <a:xfrm>
            <a:off x="650150" y="2271325"/>
            <a:ext cx="47711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(</a:t>
            </a:r>
            <a:r>
              <a:rPr b="1" lang="en" sz="2400"/>
              <a:t>Now</a:t>
            </a:r>
            <a:r>
              <a:rPr lang="en" sz="2400"/>
              <a:t>) 2-layer Neural Network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       or 3-layer Neural Network</a:t>
            </a:r>
          </a:p>
        </p:txBody>
      </p:sp>
      <p:pic>
        <p:nvPicPr>
          <p:cNvPr id="1214" name="Shape 12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18325" y="2252550"/>
            <a:ext cx="3554875" cy="49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5" name="Shape 12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90674" y="3213924"/>
            <a:ext cx="5424259" cy="49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Shape 1220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1221" name="Shape 12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12" y="732200"/>
            <a:ext cx="9096375" cy="3181350"/>
          </a:xfrm>
          <a:prstGeom prst="rect">
            <a:avLst/>
          </a:prstGeom>
          <a:noFill/>
          <a:ln>
            <a:noFill/>
          </a:ln>
        </p:spPr>
      </p:pic>
      <p:sp>
        <p:nvSpPr>
          <p:cNvPr id="1222" name="Shape 1222"/>
          <p:cNvSpPr txBox="1"/>
          <p:nvPr/>
        </p:nvSpPr>
        <p:spPr>
          <a:xfrm>
            <a:off x="120875" y="116575"/>
            <a:ext cx="8589300" cy="29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000"/>
              <a:t>Full implementation of training a 2-layer Neural Network needs ~11 lines:</a:t>
            </a:r>
          </a:p>
        </p:txBody>
      </p:sp>
      <p:sp>
        <p:nvSpPr>
          <p:cNvPr id="1223" name="Shape 1223"/>
          <p:cNvSpPr txBox="1"/>
          <p:nvPr/>
        </p:nvSpPr>
        <p:spPr>
          <a:xfrm>
            <a:off x="170625" y="4230675"/>
            <a:ext cx="7906800" cy="2558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from @iamtrask, http://iamtrask.github.io/2015/07/12/basic-python-network/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Shape 1228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1229" name="Shape 1229"/>
          <p:cNvSpPr txBox="1"/>
          <p:nvPr/>
        </p:nvSpPr>
        <p:spPr>
          <a:xfrm>
            <a:off x="120900" y="99550"/>
            <a:ext cx="7640700" cy="8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Assignment: Writing 2layer Net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Stage your forward/backward computation!</a:t>
            </a:r>
          </a:p>
        </p:txBody>
      </p:sp>
      <p:pic>
        <p:nvPicPr>
          <p:cNvPr id="1230" name="Shape 12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975" y="1051000"/>
            <a:ext cx="7142950" cy="334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Shape 1235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1236" name="Shape 12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4600" y="143575"/>
            <a:ext cx="5831799" cy="4373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109" name="Shape 109"/>
          <p:cNvSpPr txBox="1"/>
          <p:nvPr/>
        </p:nvSpPr>
        <p:spPr>
          <a:xfrm>
            <a:off x="175525" y="167550"/>
            <a:ext cx="4508099" cy="7739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Convolutional Network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(AlexNet)</a:t>
            </a:r>
          </a:p>
        </p:txBody>
      </p:sp>
      <p:cxnSp>
        <p:nvCxnSpPr>
          <p:cNvPr id="110" name="Shape 110"/>
          <p:cNvCxnSpPr/>
          <p:nvPr/>
        </p:nvCxnSpPr>
        <p:spPr>
          <a:xfrm flipH="1" rot="10800000">
            <a:off x="2002750" y="135674"/>
            <a:ext cx="3383099" cy="18591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11" name="Shape 111"/>
          <p:cNvSpPr txBox="1"/>
          <p:nvPr/>
        </p:nvSpPr>
        <p:spPr>
          <a:xfrm>
            <a:off x="574500" y="1994775"/>
            <a:ext cx="2377799" cy="3269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FF0000"/>
                </a:solidFill>
              </a:rPr>
              <a:t>input image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38761D"/>
                </a:solidFill>
              </a:rPr>
              <a:t>weights</a:t>
            </a:r>
          </a:p>
        </p:txBody>
      </p:sp>
      <p:cxnSp>
        <p:nvCxnSpPr>
          <p:cNvPr id="112" name="Shape 112"/>
          <p:cNvCxnSpPr/>
          <p:nvPr/>
        </p:nvCxnSpPr>
        <p:spPr>
          <a:xfrm>
            <a:off x="2274025" y="3702275"/>
            <a:ext cx="2904600" cy="694199"/>
          </a:xfrm>
          <a:prstGeom prst="straightConnector1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13" name="Shape 113"/>
          <p:cNvSpPr txBox="1"/>
          <p:nvPr/>
        </p:nvSpPr>
        <p:spPr>
          <a:xfrm>
            <a:off x="1421075" y="3160525"/>
            <a:ext cx="2377799" cy="3269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loss</a:t>
            </a:r>
          </a:p>
        </p:txBody>
      </p:sp>
      <p:pic>
        <p:nvPicPr>
          <p:cNvPr id="114" name="Shape 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4033437" y="1618087"/>
            <a:ext cx="4430974" cy="13856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5" name="Shape 115"/>
          <p:cNvCxnSpPr/>
          <p:nvPr/>
        </p:nvCxnSpPr>
        <p:spPr>
          <a:xfrm flipH="1" rot="10800000">
            <a:off x="1828025" y="1603799"/>
            <a:ext cx="2632199" cy="1022100"/>
          </a:xfrm>
          <a:prstGeom prst="straightConnector1">
            <a:avLst/>
          </a:prstGeom>
          <a:noFill/>
          <a:ln cap="flat" cmpd="sng" w="9525">
            <a:solidFill>
              <a:srgbClr val="38761D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16" name="Shape 116"/>
          <p:cNvCxnSpPr/>
          <p:nvPr/>
        </p:nvCxnSpPr>
        <p:spPr>
          <a:xfrm flipH="1" rot="10800000">
            <a:off x="1835175" y="2226149"/>
            <a:ext cx="2808600" cy="494700"/>
          </a:xfrm>
          <a:prstGeom prst="straightConnector1">
            <a:avLst/>
          </a:prstGeom>
          <a:noFill/>
          <a:ln cap="flat" cmpd="sng" w="9525">
            <a:solidFill>
              <a:srgbClr val="38761D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17" name="Shape 117"/>
          <p:cNvCxnSpPr/>
          <p:nvPr/>
        </p:nvCxnSpPr>
        <p:spPr>
          <a:xfrm flipH="1" rot="10800000">
            <a:off x="1875075" y="2680825"/>
            <a:ext cx="2832599" cy="127799"/>
          </a:xfrm>
          <a:prstGeom prst="straightConnector1">
            <a:avLst/>
          </a:prstGeom>
          <a:noFill/>
          <a:ln cap="flat" cmpd="sng" w="9525">
            <a:solidFill>
              <a:srgbClr val="38761D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18" name="Shape 118"/>
          <p:cNvCxnSpPr/>
          <p:nvPr/>
        </p:nvCxnSpPr>
        <p:spPr>
          <a:xfrm>
            <a:off x="1875075" y="2904375"/>
            <a:ext cx="2816699" cy="319199"/>
          </a:xfrm>
          <a:prstGeom prst="straightConnector1">
            <a:avLst/>
          </a:prstGeom>
          <a:noFill/>
          <a:ln cap="flat" cmpd="sng" w="9525">
            <a:solidFill>
              <a:srgbClr val="38761D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0" name="Shape 1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1" name="Shape 1241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1242" name="Shape 12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9100" y="123575"/>
            <a:ext cx="7305800" cy="425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6" name="Shape 1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7" name="Shape 1247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1248" name="Shape 12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700" y="66500"/>
            <a:ext cx="5549050" cy="237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2" name="Shape 1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3" name="Shape 1253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1254" name="Shape 12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700" y="66500"/>
            <a:ext cx="5549050" cy="237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5" name="Shape 12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2225" y="1974575"/>
            <a:ext cx="4243024" cy="2420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56" name="Shape 1256"/>
          <p:cNvCxnSpPr/>
          <p:nvPr/>
        </p:nvCxnSpPr>
        <p:spPr>
          <a:xfrm flipH="1" rot="10800000">
            <a:off x="3309850" y="255974"/>
            <a:ext cx="5542799" cy="25596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0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Shape 1261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1262" name="Shape 12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700" y="66500"/>
            <a:ext cx="5549050" cy="237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3" name="Shape 12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2225" y="1974575"/>
            <a:ext cx="4243024" cy="2420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64" name="Shape 1264"/>
          <p:cNvCxnSpPr/>
          <p:nvPr/>
        </p:nvCxnSpPr>
        <p:spPr>
          <a:xfrm flipH="1" rot="10800000">
            <a:off x="3309850" y="255974"/>
            <a:ext cx="5542799" cy="25596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pic>
        <p:nvPicPr>
          <p:cNvPr id="1265" name="Shape 12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3875" y="2815575"/>
            <a:ext cx="2645124" cy="1686275"/>
          </a:xfrm>
          <a:prstGeom prst="rect">
            <a:avLst/>
          </a:prstGeom>
          <a:noFill/>
          <a:ln>
            <a:noFill/>
          </a:ln>
        </p:spPr>
      </p:pic>
      <p:sp>
        <p:nvSpPr>
          <p:cNvPr id="1266" name="Shape 1266"/>
          <p:cNvSpPr txBox="1"/>
          <p:nvPr/>
        </p:nvSpPr>
        <p:spPr>
          <a:xfrm>
            <a:off x="2978575" y="3177750"/>
            <a:ext cx="2408099" cy="57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1800"/>
              <a:t>sigmoid activation function</a:t>
            </a:r>
          </a:p>
        </p:txBody>
      </p:sp>
      <p:pic>
        <p:nvPicPr>
          <p:cNvPr id="1267" name="Shape 126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32137" y="3757050"/>
            <a:ext cx="879724" cy="68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1" name="Shape 1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2" name="Shape 1272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1273" name="Shape 12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700" y="66500"/>
            <a:ext cx="5549050" cy="237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4" name="Shape 12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2225" y="1974575"/>
            <a:ext cx="4243024" cy="2420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75" name="Shape 1275"/>
          <p:cNvCxnSpPr/>
          <p:nvPr/>
        </p:nvCxnSpPr>
        <p:spPr>
          <a:xfrm flipH="1" rot="10800000">
            <a:off x="3309850" y="255974"/>
            <a:ext cx="5542799" cy="25596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pic>
        <p:nvPicPr>
          <p:cNvPr id="1276" name="Shape 127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849" y="3157075"/>
            <a:ext cx="5926149" cy="1326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Shape 1281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1282" name="Shape 12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73125" y="46725"/>
            <a:ext cx="4266824" cy="42012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3" name="Shape 1283"/>
          <p:cNvSpPr txBox="1"/>
          <p:nvPr/>
        </p:nvSpPr>
        <p:spPr>
          <a:xfrm>
            <a:off x="240125" y="182500"/>
            <a:ext cx="4533000" cy="9221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Be very careful with your Brain analogies: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lvl="0" rtl="0">
              <a:spcBef>
                <a:spcPts val="0"/>
              </a:spcBef>
              <a:buNone/>
            </a:pPr>
            <a:r>
              <a:rPr b="1" lang="en" sz="1800"/>
              <a:t>Biological Neurons:</a:t>
            </a:r>
          </a:p>
          <a:p>
            <a:pPr indent="-342900" lvl="0" marL="457200" rtl="0">
              <a:spcBef>
                <a:spcPts val="0"/>
              </a:spcBef>
              <a:buSzPct val="100000"/>
              <a:buChar char="-"/>
            </a:pPr>
            <a:r>
              <a:rPr lang="en" sz="1800"/>
              <a:t>Many different types</a:t>
            </a:r>
          </a:p>
          <a:p>
            <a:pPr indent="-342900" lvl="0" marL="457200" rtl="0">
              <a:spcBef>
                <a:spcPts val="0"/>
              </a:spcBef>
              <a:buSzPct val="100000"/>
              <a:buChar char="-"/>
            </a:pPr>
            <a:r>
              <a:rPr lang="en" sz="1800"/>
              <a:t>Dendrites can perform complex non-linear computations</a:t>
            </a:r>
          </a:p>
          <a:p>
            <a:pPr indent="-342900" lvl="0" marL="457200" rtl="0">
              <a:spcBef>
                <a:spcPts val="0"/>
              </a:spcBef>
              <a:buSzPct val="100000"/>
              <a:buChar char="-"/>
            </a:pPr>
            <a:r>
              <a:rPr lang="en" sz="1800"/>
              <a:t>Synapses are not a single weight but a complex non-linear dynamical system</a:t>
            </a:r>
          </a:p>
          <a:p>
            <a:pPr indent="-342900" lvl="0" marL="457200" rtl="0">
              <a:spcBef>
                <a:spcPts val="0"/>
              </a:spcBef>
              <a:buSzPct val="100000"/>
              <a:buChar char="-"/>
            </a:pPr>
            <a:r>
              <a:rPr lang="en" sz="1800"/>
              <a:t>Rate code may not be adequate</a:t>
            </a:r>
          </a:p>
        </p:txBody>
      </p:sp>
      <p:sp>
        <p:nvSpPr>
          <p:cNvPr id="1284" name="Shape 1284"/>
          <p:cNvSpPr txBox="1"/>
          <p:nvPr/>
        </p:nvSpPr>
        <p:spPr>
          <a:xfrm>
            <a:off x="5268925" y="4212900"/>
            <a:ext cx="4533000" cy="3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"/>
              <a:t>[Dendritic Computation. London and Hausser]</a:t>
            </a: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8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Shape 1289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1290" name="Shape 12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2919" y="1066975"/>
            <a:ext cx="1650075" cy="1051924"/>
          </a:xfrm>
          <a:prstGeom prst="rect">
            <a:avLst/>
          </a:prstGeom>
          <a:noFill/>
          <a:ln>
            <a:noFill/>
          </a:ln>
        </p:spPr>
      </p:pic>
      <p:sp>
        <p:nvSpPr>
          <p:cNvPr id="1291" name="Shape 1291"/>
          <p:cNvSpPr txBox="1"/>
          <p:nvPr/>
        </p:nvSpPr>
        <p:spPr>
          <a:xfrm>
            <a:off x="90550" y="90550"/>
            <a:ext cx="5123700" cy="7331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Activation Functions</a:t>
            </a:r>
          </a:p>
        </p:txBody>
      </p:sp>
      <p:sp>
        <p:nvSpPr>
          <p:cNvPr id="1292" name="Shape 1292"/>
          <p:cNvSpPr txBox="1"/>
          <p:nvPr/>
        </p:nvSpPr>
        <p:spPr>
          <a:xfrm>
            <a:off x="185600" y="1066975"/>
            <a:ext cx="15120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/>
              <a:t>Sigmoid</a:t>
            </a:r>
          </a:p>
        </p:txBody>
      </p:sp>
      <p:pic>
        <p:nvPicPr>
          <p:cNvPr id="1293" name="Shape 12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5600" y="1692700"/>
            <a:ext cx="2673086" cy="45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4" name="Shape 1294"/>
          <p:cNvSpPr txBox="1"/>
          <p:nvPr/>
        </p:nvSpPr>
        <p:spPr>
          <a:xfrm>
            <a:off x="185600" y="2739650"/>
            <a:ext cx="2964299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/>
              <a:t>tanh    </a:t>
            </a:r>
            <a:r>
              <a:rPr lang="en" sz="2400"/>
              <a:t>tanh(x)</a:t>
            </a:r>
          </a:p>
        </p:txBody>
      </p:sp>
      <p:pic>
        <p:nvPicPr>
          <p:cNvPr id="1295" name="Shape 129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96812" y="2255912"/>
            <a:ext cx="1650075" cy="1041609"/>
          </a:xfrm>
          <a:prstGeom prst="rect">
            <a:avLst/>
          </a:prstGeom>
          <a:noFill/>
          <a:ln>
            <a:noFill/>
          </a:ln>
        </p:spPr>
      </p:pic>
      <p:sp>
        <p:nvSpPr>
          <p:cNvPr id="1296" name="Shape 1296"/>
          <p:cNvSpPr txBox="1"/>
          <p:nvPr/>
        </p:nvSpPr>
        <p:spPr>
          <a:xfrm>
            <a:off x="185600" y="3877325"/>
            <a:ext cx="31278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/>
              <a:t>ReLU    </a:t>
            </a:r>
            <a:r>
              <a:rPr lang="en" sz="2400"/>
              <a:t>max(0,x)</a:t>
            </a:r>
          </a:p>
        </p:txBody>
      </p:sp>
      <p:pic>
        <p:nvPicPr>
          <p:cNvPr id="1297" name="Shape 129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42925" y="3434525"/>
            <a:ext cx="1557850" cy="1051925"/>
          </a:xfrm>
          <a:prstGeom prst="rect">
            <a:avLst/>
          </a:prstGeom>
          <a:noFill/>
          <a:ln>
            <a:noFill/>
          </a:ln>
        </p:spPr>
      </p:pic>
      <p:sp>
        <p:nvSpPr>
          <p:cNvPr id="1298" name="Shape 1298"/>
          <p:cNvSpPr txBox="1"/>
          <p:nvPr/>
        </p:nvSpPr>
        <p:spPr>
          <a:xfrm>
            <a:off x="6420025" y="14350"/>
            <a:ext cx="22857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/>
              <a:t>Leaky ReLU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max(0.1x, x)</a:t>
            </a:r>
          </a:p>
        </p:txBody>
      </p:sp>
      <p:pic>
        <p:nvPicPr>
          <p:cNvPr id="1299" name="Shape 129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584575" y="926001"/>
            <a:ext cx="2168899" cy="1394774"/>
          </a:xfrm>
          <a:prstGeom prst="rect">
            <a:avLst/>
          </a:prstGeom>
          <a:noFill/>
          <a:ln>
            <a:noFill/>
          </a:ln>
        </p:spPr>
      </p:pic>
      <p:sp>
        <p:nvSpPr>
          <p:cNvPr id="1300" name="Shape 1300"/>
          <p:cNvSpPr txBox="1"/>
          <p:nvPr/>
        </p:nvSpPr>
        <p:spPr>
          <a:xfrm>
            <a:off x="5200825" y="2358650"/>
            <a:ext cx="22857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/>
              <a:t>Maxout</a:t>
            </a:r>
          </a:p>
        </p:txBody>
      </p:sp>
      <p:pic>
        <p:nvPicPr>
          <p:cNvPr id="1301" name="Shape 130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594775" y="2480550"/>
            <a:ext cx="2472099" cy="32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2" name="Shape 130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149135" y="3432225"/>
            <a:ext cx="2317625" cy="1143050"/>
          </a:xfrm>
          <a:prstGeom prst="rect">
            <a:avLst/>
          </a:prstGeom>
          <a:noFill/>
          <a:ln>
            <a:noFill/>
          </a:ln>
        </p:spPr>
      </p:pic>
      <p:sp>
        <p:nvSpPr>
          <p:cNvPr id="1303" name="Shape 1303"/>
          <p:cNvSpPr txBox="1"/>
          <p:nvPr/>
        </p:nvSpPr>
        <p:spPr>
          <a:xfrm>
            <a:off x="5245850" y="2886950"/>
            <a:ext cx="22857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/>
              <a:t>ELU</a:t>
            </a:r>
          </a:p>
        </p:txBody>
      </p:sp>
      <p:pic>
        <p:nvPicPr>
          <p:cNvPr id="1304" name="Shape 130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371925" y="2967250"/>
            <a:ext cx="2168900" cy="4179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8" name="Shape 1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9" name="Shape 1309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1310" name="Shape 1310"/>
          <p:cNvSpPr txBox="1"/>
          <p:nvPr/>
        </p:nvSpPr>
        <p:spPr>
          <a:xfrm>
            <a:off x="1509300" y="91500"/>
            <a:ext cx="6452100" cy="4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Neural Networks: Architectures</a:t>
            </a:r>
          </a:p>
        </p:txBody>
      </p:sp>
      <p:pic>
        <p:nvPicPr>
          <p:cNvPr id="1311" name="Shape 13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4775" y="850600"/>
            <a:ext cx="3245725" cy="222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2" name="Shape 13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69250" y="832751"/>
            <a:ext cx="4604950" cy="2258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13" name="Shape 1313"/>
          <p:cNvCxnSpPr/>
          <p:nvPr/>
        </p:nvCxnSpPr>
        <p:spPr>
          <a:xfrm>
            <a:off x="3901200" y="908525"/>
            <a:ext cx="0" cy="22419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314" name="Shape 1314"/>
          <p:cNvCxnSpPr/>
          <p:nvPr/>
        </p:nvCxnSpPr>
        <p:spPr>
          <a:xfrm rot="10800000">
            <a:off x="2312400" y="3188149"/>
            <a:ext cx="691799" cy="7620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315" name="Shape 1315"/>
          <p:cNvSpPr txBox="1"/>
          <p:nvPr/>
        </p:nvSpPr>
        <p:spPr>
          <a:xfrm>
            <a:off x="3196900" y="3906350"/>
            <a:ext cx="4650900" cy="6041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1800"/>
              <a:t>“Fully-connected” layers</a:t>
            </a:r>
          </a:p>
        </p:txBody>
      </p:sp>
      <p:cxnSp>
        <p:nvCxnSpPr>
          <p:cNvPr id="1316" name="Shape 1316"/>
          <p:cNvCxnSpPr/>
          <p:nvPr/>
        </p:nvCxnSpPr>
        <p:spPr>
          <a:xfrm rot="10800000">
            <a:off x="3030525" y="2899099"/>
            <a:ext cx="336299" cy="9366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317" name="Shape 1317"/>
          <p:cNvSpPr txBox="1"/>
          <p:nvPr/>
        </p:nvSpPr>
        <p:spPr>
          <a:xfrm>
            <a:off x="0" y="3517450"/>
            <a:ext cx="4738499" cy="4640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“2-layer Neural Net”, or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“1-hidden-layer Neural Net”</a:t>
            </a:r>
          </a:p>
        </p:txBody>
      </p:sp>
      <p:sp>
        <p:nvSpPr>
          <p:cNvPr id="1318" name="Shape 1318"/>
          <p:cNvSpPr txBox="1"/>
          <p:nvPr/>
        </p:nvSpPr>
        <p:spPr>
          <a:xfrm>
            <a:off x="5714125" y="3266900"/>
            <a:ext cx="4738499" cy="4640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“3-layer Neural Net”, or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“2-hidden-layer Neural Net”</a:t>
            </a: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22" name="Shape 1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3" name="Shape 1323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1324" name="Shape 1324"/>
          <p:cNvSpPr txBox="1"/>
          <p:nvPr/>
        </p:nvSpPr>
        <p:spPr>
          <a:xfrm>
            <a:off x="497950" y="289700"/>
            <a:ext cx="8193300" cy="633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Example Feed-forward computation of a Neural Network</a:t>
            </a:r>
          </a:p>
        </p:txBody>
      </p:sp>
      <p:pic>
        <p:nvPicPr>
          <p:cNvPr id="1325" name="Shape 13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749" y="1434825"/>
            <a:ext cx="7806649" cy="1747625"/>
          </a:xfrm>
          <a:prstGeom prst="rect">
            <a:avLst/>
          </a:prstGeom>
          <a:noFill/>
          <a:ln>
            <a:noFill/>
          </a:ln>
        </p:spPr>
      </p:pic>
      <p:sp>
        <p:nvSpPr>
          <p:cNvPr id="1326" name="Shape 1326"/>
          <p:cNvSpPr txBox="1"/>
          <p:nvPr/>
        </p:nvSpPr>
        <p:spPr>
          <a:xfrm>
            <a:off x="552275" y="3330150"/>
            <a:ext cx="6065699" cy="5069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We can efficiently evaluate an entire layer of neurons.</a:t>
            </a: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0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" name="Shape 1331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1332" name="Shape 13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2925" y="573226"/>
            <a:ext cx="4604950" cy="2258800"/>
          </a:xfrm>
          <a:prstGeom prst="rect">
            <a:avLst/>
          </a:prstGeom>
          <a:noFill/>
          <a:ln>
            <a:noFill/>
          </a:ln>
        </p:spPr>
      </p:pic>
      <p:sp>
        <p:nvSpPr>
          <p:cNvPr id="1333" name="Shape 1333"/>
          <p:cNvSpPr txBox="1"/>
          <p:nvPr/>
        </p:nvSpPr>
        <p:spPr>
          <a:xfrm>
            <a:off x="497950" y="-15100"/>
            <a:ext cx="8193300" cy="633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Example Feed-forward computation of a Neural Network</a:t>
            </a:r>
          </a:p>
        </p:txBody>
      </p:sp>
      <p:pic>
        <p:nvPicPr>
          <p:cNvPr id="1334" name="Shape 13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4150" y="3005562"/>
            <a:ext cx="6743700" cy="130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124" name="Shape 1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58800" y="55850"/>
            <a:ext cx="4467750" cy="4460299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125" name="Shape 125"/>
          <p:cNvSpPr txBox="1"/>
          <p:nvPr/>
        </p:nvSpPr>
        <p:spPr>
          <a:xfrm>
            <a:off x="175525" y="167550"/>
            <a:ext cx="4508099" cy="7739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/>
              <a:t>Neural Turing Machine</a:t>
            </a:r>
          </a:p>
        </p:txBody>
      </p:sp>
      <p:cxnSp>
        <p:nvCxnSpPr>
          <p:cNvPr id="126" name="Shape 126"/>
          <p:cNvCxnSpPr/>
          <p:nvPr/>
        </p:nvCxnSpPr>
        <p:spPr>
          <a:xfrm flipH="1" rot="10800000">
            <a:off x="2002750" y="135674"/>
            <a:ext cx="3383099" cy="18591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27" name="Shape 127"/>
          <p:cNvSpPr txBox="1"/>
          <p:nvPr/>
        </p:nvSpPr>
        <p:spPr>
          <a:xfrm>
            <a:off x="574500" y="1994775"/>
            <a:ext cx="2377799" cy="3269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>
                <a:solidFill>
                  <a:srgbClr val="FF0000"/>
                </a:solidFill>
              </a:rPr>
              <a:t>input tape</a:t>
            </a:r>
          </a:p>
        </p:txBody>
      </p:sp>
      <p:cxnSp>
        <p:nvCxnSpPr>
          <p:cNvPr id="128" name="Shape 128"/>
          <p:cNvCxnSpPr/>
          <p:nvPr/>
        </p:nvCxnSpPr>
        <p:spPr>
          <a:xfrm>
            <a:off x="2274025" y="3702275"/>
            <a:ext cx="2904600" cy="694199"/>
          </a:xfrm>
          <a:prstGeom prst="straightConnector1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29" name="Shape 129"/>
          <p:cNvSpPr txBox="1"/>
          <p:nvPr/>
        </p:nvSpPr>
        <p:spPr>
          <a:xfrm>
            <a:off x="1421075" y="3160525"/>
            <a:ext cx="2377799" cy="3269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loss</a:t>
            </a: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8" name="Shape 1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9" name="Shape 1339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1340" name="Shape 1340"/>
          <p:cNvSpPr txBox="1"/>
          <p:nvPr/>
        </p:nvSpPr>
        <p:spPr>
          <a:xfrm>
            <a:off x="588500" y="181075"/>
            <a:ext cx="8392499" cy="7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Setting the number of layers and their sizes</a:t>
            </a:r>
          </a:p>
        </p:txBody>
      </p:sp>
      <p:pic>
        <p:nvPicPr>
          <p:cNvPr id="1341" name="Shape 13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8495" y="1069337"/>
            <a:ext cx="7546229" cy="26788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42" name="Shape 1342"/>
          <p:cNvCxnSpPr/>
          <p:nvPr/>
        </p:nvCxnSpPr>
        <p:spPr>
          <a:xfrm rot="10800000">
            <a:off x="6554700" y="3847699"/>
            <a:ext cx="0" cy="3531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343" name="Shape 1343"/>
          <p:cNvSpPr txBox="1"/>
          <p:nvPr/>
        </p:nvSpPr>
        <p:spPr>
          <a:xfrm>
            <a:off x="4227800" y="4117450"/>
            <a:ext cx="4753200" cy="28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more neurons = more capacity</a:t>
            </a: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7" name="Shape 1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8" name="Shape 1348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1349" name="Shape 13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5750" y="775350"/>
            <a:ext cx="8392500" cy="3070249"/>
          </a:xfrm>
          <a:prstGeom prst="rect">
            <a:avLst/>
          </a:prstGeom>
          <a:noFill/>
          <a:ln>
            <a:noFill/>
          </a:ln>
        </p:spPr>
      </p:pic>
      <p:sp>
        <p:nvSpPr>
          <p:cNvPr id="1350" name="Shape 1350"/>
          <p:cNvSpPr txBox="1"/>
          <p:nvPr/>
        </p:nvSpPr>
        <p:spPr>
          <a:xfrm>
            <a:off x="1589625" y="3876400"/>
            <a:ext cx="6672300" cy="3440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(you can play with this demo over at ConvNetJS: </a:t>
            </a:r>
            <a:r>
              <a:rPr lang="en" u="sng">
                <a:solidFill>
                  <a:srgbClr val="1155CC"/>
                </a:solidFill>
                <a:hlinkClick r:id="rId4"/>
              </a:rPr>
              <a:t>http://cs.stanford.edu/people/karpathy/convnetjs/demo/classify2d.html</a:t>
            </a:r>
            <a:r>
              <a:rPr lang="en"/>
              <a:t>)</a:t>
            </a:r>
          </a:p>
        </p:txBody>
      </p:sp>
      <p:sp>
        <p:nvSpPr>
          <p:cNvPr id="1351" name="Shape 1351"/>
          <p:cNvSpPr txBox="1"/>
          <p:nvPr/>
        </p:nvSpPr>
        <p:spPr>
          <a:xfrm>
            <a:off x="90450" y="152400"/>
            <a:ext cx="8963099" cy="543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Do not use size of neural network as a regularizer. Use stronger regularization instead:</a:t>
            </a: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Shape 1356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1357" name="Shape 1357"/>
          <p:cNvSpPr txBox="1"/>
          <p:nvPr/>
        </p:nvSpPr>
        <p:spPr>
          <a:xfrm>
            <a:off x="633775" y="117700"/>
            <a:ext cx="8121000" cy="40559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3000"/>
              <a:t>Summary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indent="-381000" lvl="0" marL="457200" rtl="0">
              <a:spcBef>
                <a:spcPts val="0"/>
              </a:spcBef>
              <a:buSzPct val="100000"/>
              <a:buChar char="-"/>
            </a:pPr>
            <a:r>
              <a:rPr lang="en" sz="2400"/>
              <a:t>we arrange neurons into fully-connected layers</a:t>
            </a:r>
          </a:p>
          <a:p>
            <a:pPr indent="-381000" lvl="0" marL="457200" rtl="0">
              <a:spcBef>
                <a:spcPts val="0"/>
              </a:spcBef>
              <a:buSzPct val="100000"/>
              <a:buChar char="-"/>
            </a:pPr>
            <a:r>
              <a:rPr lang="en" sz="2400"/>
              <a:t>the abstraction of a </a:t>
            </a:r>
            <a:r>
              <a:rPr b="1" lang="en" sz="2400"/>
              <a:t>layer</a:t>
            </a:r>
            <a:r>
              <a:rPr lang="en" sz="2400"/>
              <a:t> has the nice property that it allows us to use efficient vectorized code (e.g. matrix multiplies)</a:t>
            </a:r>
          </a:p>
          <a:p>
            <a:pPr indent="-381000" lvl="0" marL="457200" rtl="0">
              <a:spcBef>
                <a:spcPts val="0"/>
              </a:spcBef>
              <a:buSzPct val="100000"/>
              <a:buChar char="-"/>
            </a:pPr>
            <a:r>
              <a:rPr lang="en" sz="2400"/>
              <a:t>neural networks are not really </a:t>
            </a:r>
            <a:r>
              <a:rPr i="1" lang="en" sz="2400"/>
              <a:t>neural</a:t>
            </a:r>
          </a:p>
          <a:p>
            <a:pPr indent="-381000" lvl="0" marL="457200" rtl="0">
              <a:spcBef>
                <a:spcPts val="0"/>
              </a:spcBef>
              <a:buSzPct val="100000"/>
              <a:buChar char="-"/>
            </a:pPr>
            <a:r>
              <a:rPr lang="en" sz="2400">
                <a:solidFill>
                  <a:srgbClr val="000000"/>
                </a:solidFill>
              </a:rPr>
              <a:t>neural networks: bigger = better (but might have to regularize more strongly)</a:t>
            </a: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1" name="Shape 1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2" name="Shape 1362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1363" name="Shape 1363"/>
          <p:cNvSpPr txBox="1"/>
          <p:nvPr/>
        </p:nvSpPr>
        <p:spPr>
          <a:xfrm>
            <a:off x="1113575" y="787650"/>
            <a:ext cx="7505400" cy="26978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3600"/>
              <a:t>Next Lecture: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3600"/>
          </a:p>
          <a:p>
            <a:pPr lvl="0" rtl="0">
              <a:spcBef>
                <a:spcPts val="0"/>
              </a:spcBef>
              <a:buNone/>
            </a:pPr>
            <a:r>
              <a:rPr lang="en" sz="3600"/>
              <a:t>More than you ever wanted to know about Neural Networks and how to train them.</a:t>
            </a: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7" name="Shape 1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8" name="Shape 1368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cxnSp>
        <p:nvCxnSpPr>
          <p:cNvPr id="1369" name="Shape 1369"/>
          <p:cNvCxnSpPr/>
          <p:nvPr/>
        </p:nvCxnSpPr>
        <p:spPr>
          <a:xfrm rot="10800000">
            <a:off x="1151424" y="2608325"/>
            <a:ext cx="63567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370" name="Shape 1370"/>
          <p:cNvSpPr txBox="1"/>
          <p:nvPr/>
        </p:nvSpPr>
        <p:spPr>
          <a:xfrm>
            <a:off x="1151425" y="2554895"/>
            <a:ext cx="67208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FF0000"/>
                </a:solidFill>
              </a:rPr>
              <a:t>reverse-mode differentiation (if you want effect of many things on one thing)</a:t>
            </a:r>
          </a:p>
        </p:txBody>
      </p:sp>
      <p:cxnSp>
        <p:nvCxnSpPr>
          <p:cNvPr id="1371" name="Shape 1371"/>
          <p:cNvCxnSpPr/>
          <p:nvPr/>
        </p:nvCxnSpPr>
        <p:spPr>
          <a:xfrm rot="10800000">
            <a:off x="1151424" y="3598925"/>
            <a:ext cx="6356700" cy="0"/>
          </a:xfrm>
          <a:prstGeom prst="straightConnector1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lg" w="lg" type="triangle"/>
            <a:tailEnd len="lg" w="lg" type="none"/>
          </a:ln>
        </p:spPr>
      </p:cxnSp>
      <p:sp>
        <p:nvSpPr>
          <p:cNvPr id="1372" name="Shape 1372"/>
          <p:cNvSpPr txBox="1"/>
          <p:nvPr/>
        </p:nvSpPr>
        <p:spPr>
          <a:xfrm>
            <a:off x="1151425" y="3531875"/>
            <a:ext cx="6720899" cy="4691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00FF"/>
                </a:solidFill>
              </a:rPr>
              <a:t>forward-mode differentiation (if you want effect of one thing on many things)</a:t>
            </a:r>
          </a:p>
        </p:txBody>
      </p:sp>
      <p:pic>
        <p:nvPicPr>
          <p:cNvPr id="1373" name="Shape 13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3500" y="2899110"/>
            <a:ext cx="325833" cy="469200"/>
          </a:xfrm>
          <a:prstGeom prst="rect">
            <a:avLst/>
          </a:prstGeom>
          <a:noFill/>
          <a:ln>
            <a:noFill/>
          </a:ln>
        </p:spPr>
      </p:pic>
      <p:sp>
        <p:nvSpPr>
          <p:cNvPr id="1374" name="Shape 1374"/>
          <p:cNvSpPr txBox="1"/>
          <p:nvPr/>
        </p:nvSpPr>
        <p:spPr>
          <a:xfrm>
            <a:off x="1626150" y="2908160"/>
            <a:ext cx="2147399" cy="3128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for many different x</a:t>
            </a:r>
          </a:p>
        </p:txBody>
      </p:sp>
      <p:pic>
        <p:nvPicPr>
          <p:cNvPr id="1375" name="Shape 13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3500" y="3898575"/>
            <a:ext cx="325833" cy="469200"/>
          </a:xfrm>
          <a:prstGeom prst="rect">
            <a:avLst/>
          </a:prstGeom>
          <a:noFill/>
          <a:ln>
            <a:noFill/>
          </a:ln>
        </p:spPr>
      </p:pic>
      <p:sp>
        <p:nvSpPr>
          <p:cNvPr id="1376" name="Shape 1376"/>
          <p:cNvSpPr txBox="1"/>
          <p:nvPr/>
        </p:nvSpPr>
        <p:spPr>
          <a:xfrm>
            <a:off x="1626150" y="3907625"/>
            <a:ext cx="2147399" cy="3128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for many different y</a:t>
            </a:r>
          </a:p>
        </p:txBody>
      </p:sp>
      <p:cxnSp>
        <p:nvCxnSpPr>
          <p:cNvPr id="1377" name="Shape 1377"/>
          <p:cNvCxnSpPr/>
          <p:nvPr/>
        </p:nvCxnSpPr>
        <p:spPr>
          <a:xfrm>
            <a:off x="1934150" y="708475"/>
            <a:ext cx="846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378" name="Shape 1378"/>
          <p:cNvCxnSpPr/>
          <p:nvPr/>
        </p:nvCxnSpPr>
        <p:spPr>
          <a:xfrm>
            <a:off x="1934150" y="860875"/>
            <a:ext cx="846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379" name="Shape 1379"/>
          <p:cNvCxnSpPr/>
          <p:nvPr/>
        </p:nvCxnSpPr>
        <p:spPr>
          <a:xfrm>
            <a:off x="1934150" y="1013275"/>
            <a:ext cx="846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380" name="Shape 1380"/>
          <p:cNvCxnSpPr/>
          <p:nvPr/>
        </p:nvCxnSpPr>
        <p:spPr>
          <a:xfrm>
            <a:off x="1934150" y="1165675"/>
            <a:ext cx="846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381" name="Shape 1381"/>
          <p:cNvCxnSpPr/>
          <p:nvPr/>
        </p:nvCxnSpPr>
        <p:spPr>
          <a:xfrm>
            <a:off x="1934150" y="1318075"/>
            <a:ext cx="846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382" name="Shape 1382"/>
          <p:cNvSpPr/>
          <p:nvPr/>
        </p:nvSpPr>
        <p:spPr>
          <a:xfrm>
            <a:off x="2879850" y="0"/>
            <a:ext cx="3000564" cy="2438855"/>
          </a:xfrm>
          <a:prstGeom prst="irregularSeal1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complex graph</a:t>
            </a:r>
          </a:p>
        </p:txBody>
      </p:sp>
      <p:sp>
        <p:nvSpPr>
          <p:cNvPr id="1383" name="Shape 1383"/>
          <p:cNvSpPr txBox="1"/>
          <p:nvPr/>
        </p:nvSpPr>
        <p:spPr>
          <a:xfrm>
            <a:off x="1898450" y="256000"/>
            <a:ext cx="917399" cy="2204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inputs x</a:t>
            </a:r>
          </a:p>
        </p:txBody>
      </p:sp>
      <p:sp>
        <p:nvSpPr>
          <p:cNvPr id="1384" name="Shape 1384"/>
          <p:cNvSpPr txBox="1"/>
          <p:nvPr/>
        </p:nvSpPr>
        <p:spPr>
          <a:xfrm>
            <a:off x="6040750" y="372850"/>
            <a:ext cx="917399" cy="2204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outputs y</a:t>
            </a:r>
          </a:p>
        </p:txBody>
      </p:sp>
      <p:cxnSp>
        <p:nvCxnSpPr>
          <p:cNvPr id="1385" name="Shape 1385"/>
          <p:cNvCxnSpPr/>
          <p:nvPr/>
        </p:nvCxnSpPr>
        <p:spPr>
          <a:xfrm>
            <a:off x="6040750" y="860875"/>
            <a:ext cx="846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386" name="Shape 1386"/>
          <p:cNvCxnSpPr/>
          <p:nvPr/>
        </p:nvCxnSpPr>
        <p:spPr>
          <a:xfrm>
            <a:off x="6040750" y="1013275"/>
            <a:ext cx="846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387" name="Shape 1387"/>
          <p:cNvCxnSpPr/>
          <p:nvPr/>
        </p:nvCxnSpPr>
        <p:spPr>
          <a:xfrm>
            <a:off x="6040750" y="1165675"/>
            <a:ext cx="846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388" name="Shape 1388"/>
          <p:cNvCxnSpPr/>
          <p:nvPr/>
        </p:nvCxnSpPr>
        <p:spPr>
          <a:xfrm>
            <a:off x="6040750" y="1318075"/>
            <a:ext cx="846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389" name="Shape 1389"/>
          <p:cNvCxnSpPr/>
          <p:nvPr/>
        </p:nvCxnSpPr>
        <p:spPr>
          <a:xfrm>
            <a:off x="3420225" y="952800"/>
            <a:ext cx="199199" cy="376799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390" name="Shape 1390"/>
          <p:cNvCxnSpPr/>
          <p:nvPr/>
        </p:nvCxnSpPr>
        <p:spPr>
          <a:xfrm flipH="1" rot="10800000">
            <a:off x="3526900" y="697375"/>
            <a:ext cx="725399" cy="326999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391" name="Shape 1391"/>
          <p:cNvCxnSpPr/>
          <p:nvPr/>
        </p:nvCxnSpPr>
        <p:spPr>
          <a:xfrm>
            <a:off x="3903750" y="1294100"/>
            <a:ext cx="455100" cy="156299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392" name="Shape 1392"/>
          <p:cNvCxnSpPr/>
          <p:nvPr/>
        </p:nvCxnSpPr>
        <p:spPr>
          <a:xfrm>
            <a:off x="4536575" y="789250"/>
            <a:ext cx="561599" cy="526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135" name="Shape 1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58800" y="55850"/>
            <a:ext cx="4467750" cy="4460299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136" name="Shape 1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06400" y="132050"/>
            <a:ext cx="4467750" cy="4460299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137" name="Shape 1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57050" y="132050"/>
            <a:ext cx="4467750" cy="4460299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138" name="Shape 1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44875" y="167550"/>
            <a:ext cx="4467750" cy="4460299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139" name="Shape 1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5500" y="132050"/>
            <a:ext cx="4467750" cy="4460299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140" name="Shape 1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94050" y="250600"/>
            <a:ext cx="4467750" cy="4460299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141" name="Shape 1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7950" y="132050"/>
            <a:ext cx="4467750" cy="4460299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142" name="Shape 1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8875" y="341600"/>
            <a:ext cx="4467750" cy="4460299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143" name="Shape 1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6650" y="429400"/>
            <a:ext cx="4467750" cy="4460299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144" name="Shape 1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0075" y="529725"/>
            <a:ext cx="4467750" cy="4460299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145" name="Shape 1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6325" y="429400"/>
            <a:ext cx="4467750" cy="4460299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146" name="Shape 1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6700" y="283975"/>
            <a:ext cx="4467750" cy="4460299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147" name="Shape 1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3650" y="167550"/>
            <a:ext cx="4467750" cy="4460299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148" name="Shape 1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375" y="283975"/>
            <a:ext cx="4467750" cy="4460299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149" name="Shape 1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6750" y="207550"/>
            <a:ext cx="4467750" cy="4460299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150" name="Shape 1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07550"/>
            <a:ext cx="4467750" cy="4460299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151" name="Shape 1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85249" y="341600"/>
            <a:ext cx="4467750" cy="4460299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152" name="Shape 1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03124" y="529725"/>
            <a:ext cx="4467750" cy="4460299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153" name="Shape 153"/>
          <p:cNvSpPr txBox="1"/>
          <p:nvPr/>
        </p:nvSpPr>
        <p:spPr>
          <a:xfrm>
            <a:off x="175525" y="167550"/>
            <a:ext cx="4508099" cy="7739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Neural Turing Machine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-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